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16"/>
  </p:notesMasterIdLst>
  <p:sldIdLst>
    <p:sldId id="258" r:id="rId4"/>
    <p:sldId id="259" r:id="rId5"/>
    <p:sldId id="260" r:id="rId6"/>
    <p:sldId id="270" r:id="rId7"/>
    <p:sldId id="261" r:id="rId8"/>
    <p:sldId id="262" r:id="rId9"/>
    <p:sldId id="263" r:id="rId10"/>
    <p:sldId id="264" r:id="rId11"/>
    <p:sldId id="265" r:id="rId12"/>
    <p:sldId id="266"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176D"/>
    <a:srgbClr val="D4D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2" autoAdjust="0"/>
    <p:restoredTop sz="94694" autoAdjust="0"/>
  </p:normalViewPr>
  <p:slideViewPr>
    <p:cSldViewPr snapToGrid="0">
      <p:cViewPr varScale="1">
        <p:scale>
          <a:sx n="87" d="100"/>
          <a:sy n="87" d="100"/>
        </p:scale>
        <p:origin x="360"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18691-4BB2-4AA2-95A3-198F465037B1}" type="datetimeFigureOut">
              <a:rPr lang="en-US" smtClean="0"/>
              <a:t>19-03-2024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61C00-6DC7-474C-B4C4-7E932159BA17}" type="slidenum">
              <a:rPr lang="en-US" smtClean="0"/>
              <a:t>‹#›</a:t>
            </a:fld>
            <a:endParaRPr lang="en-US"/>
          </a:p>
        </p:txBody>
      </p:sp>
    </p:spTree>
    <p:extLst>
      <p:ext uri="{BB962C8B-B14F-4D97-AF65-F5344CB8AC3E}">
        <p14:creationId xmlns:p14="http://schemas.microsoft.com/office/powerpoint/2010/main" val="2653458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23B-052F-44E4-A957-ABC8CB07F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26AD7-8585-4390-B5C0-31D118626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0CAB03-152C-4911-981D-78040C013D29}"/>
              </a:ext>
            </a:extLst>
          </p:cNvPr>
          <p:cNvSpPr>
            <a:spLocks noGrp="1"/>
          </p:cNvSpPr>
          <p:nvPr>
            <p:ph type="dt" sz="half" idx="10"/>
          </p:nvPr>
        </p:nvSpPr>
        <p:spPr/>
        <p:txBody>
          <a:bodyPr/>
          <a:lstStyle/>
          <a:p>
            <a:fld id="{FE358EC6-3DA9-4FB4-A6BC-7AF85A238A4C}" type="datetime2">
              <a:rPr lang="vi-VN" smtClean="0"/>
              <a:t>Thứ Ba, 19 Tháng Ba 2024</a:t>
            </a:fld>
            <a:endParaRPr lang="en-US"/>
          </a:p>
        </p:txBody>
      </p:sp>
      <p:sp>
        <p:nvSpPr>
          <p:cNvPr id="5" name="Footer Placeholder 4">
            <a:extLst>
              <a:ext uri="{FF2B5EF4-FFF2-40B4-BE49-F238E27FC236}">
                <a16:creationId xmlns:a16="http://schemas.microsoft.com/office/drawing/2014/main" id="{9ABB9817-15C1-469D-B9D0-C92BE69BC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7F639-C9B0-4DA3-932A-623F3F65AB6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3547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A330-C729-4322-806D-993CA94DE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E0003-1500-43A8-89D6-F89696CA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366A9-45B2-46A8-98CC-5EB15CD2AAE7}"/>
              </a:ext>
            </a:extLst>
          </p:cNvPr>
          <p:cNvSpPr>
            <a:spLocks noGrp="1"/>
          </p:cNvSpPr>
          <p:nvPr>
            <p:ph type="dt" sz="half" idx="10"/>
          </p:nvPr>
        </p:nvSpPr>
        <p:spPr/>
        <p:txBody>
          <a:bodyPr/>
          <a:lstStyle/>
          <a:p>
            <a:fld id="{10FF5B01-CF49-47A7-AC2E-FF0619FB6407}" type="datetime2">
              <a:rPr lang="vi-VN" smtClean="0"/>
              <a:t>Thứ Ba, 19 Tháng Ba 2024</a:t>
            </a:fld>
            <a:endParaRPr lang="en-US"/>
          </a:p>
        </p:txBody>
      </p:sp>
      <p:sp>
        <p:nvSpPr>
          <p:cNvPr id="5" name="Footer Placeholder 4">
            <a:extLst>
              <a:ext uri="{FF2B5EF4-FFF2-40B4-BE49-F238E27FC236}">
                <a16:creationId xmlns:a16="http://schemas.microsoft.com/office/drawing/2014/main" id="{9131E71E-9FE8-41BC-933E-170F6101F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B5203-2D9E-4262-83DC-A927B50526C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50471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BD77B-6F41-4E60-A526-F32FCB687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EF5E6-4481-4A9F-85EF-D4D42650B0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67AB1-8324-4DAD-A141-7E35E4C7B503}"/>
              </a:ext>
            </a:extLst>
          </p:cNvPr>
          <p:cNvSpPr>
            <a:spLocks noGrp="1"/>
          </p:cNvSpPr>
          <p:nvPr>
            <p:ph type="dt" sz="half" idx="10"/>
          </p:nvPr>
        </p:nvSpPr>
        <p:spPr/>
        <p:txBody>
          <a:bodyPr/>
          <a:lstStyle/>
          <a:p>
            <a:fld id="{9394D852-74F8-41ED-A62D-E09CA80ACF69}" type="datetime2">
              <a:rPr lang="vi-VN" smtClean="0"/>
              <a:t>Thứ Ba, 19 Tháng Ba 2024</a:t>
            </a:fld>
            <a:endParaRPr lang="en-US"/>
          </a:p>
        </p:txBody>
      </p:sp>
      <p:sp>
        <p:nvSpPr>
          <p:cNvPr id="5" name="Footer Placeholder 4">
            <a:extLst>
              <a:ext uri="{FF2B5EF4-FFF2-40B4-BE49-F238E27FC236}">
                <a16:creationId xmlns:a16="http://schemas.microsoft.com/office/drawing/2014/main" id="{BF37BFC1-2822-42B8-A22E-DD53EE93A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E7A3A-A4E3-4AB9-A81A-5C3793A0746B}"/>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918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7B4A-EA8A-635B-34A1-9853F0CCA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DD96D34-CEB4-B2C1-B782-CC489CCD2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32BD9593-D922-4928-5A84-A62AE8EFFA8A}"/>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A55621DF-FEF2-5526-871B-D6986B1B7CA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4BE6E89-C3D8-F26D-6B2B-F7088CB8C662}"/>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43036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0B8E-DBEB-343B-E50F-D298BD434B07}"/>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3FEA125-EFA6-F285-E550-77DB48710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5EC17A6-DE53-6A75-1152-E42A14E64FC9}"/>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9554A22F-6757-2294-6238-16BAE9E168D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7471443-27F8-6F33-C6CC-B852FC01BF65}"/>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31619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6D32-C7EF-865D-6058-AB9780C19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F26C7651-CFED-48AE-6BD7-2410897282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8B5BED-DAD3-EE96-A708-F21389764D30}"/>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1451CA99-94E8-E8D2-E888-8A6DF62D288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0E1A2C2-80CA-57EB-7078-27F6E46EE24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629275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6A9B-B0FA-01AF-0A9C-3082BC2A809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59D225B-F86B-D344-41CC-454E14FA5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C275812A-8FC3-2E8B-B327-51711E8325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4CA83F43-9CE7-0B8B-F117-BD40CF3CE019}"/>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6" name="Footer Placeholder 5">
            <a:extLst>
              <a:ext uri="{FF2B5EF4-FFF2-40B4-BE49-F238E27FC236}">
                <a16:creationId xmlns:a16="http://schemas.microsoft.com/office/drawing/2014/main" id="{46072AAD-DEF9-9710-6B67-FA51240021F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41F142A-3E7D-7687-7814-DDEBF4F6A360}"/>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184491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5DC0-DE13-4838-9EE9-C73350F98CF4}"/>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83D18F9-FC34-D666-5776-8FD4A346C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10D90-E52D-B997-B56D-E9B4B7FFA4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393A49B5-A4E7-A969-C4A7-66C2DEDBE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0305B1-861E-185B-860C-F15F0922E4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424E50DF-FE72-C5F9-13EE-32774EBA5618}"/>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8" name="Footer Placeholder 7">
            <a:extLst>
              <a:ext uri="{FF2B5EF4-FFF2-40B4-BE49-F238E27FC236}">
                <a16:creationId xmlns:a16="http://schemas.microsoft.com/office/drawing/2014/main" id="{0EFE3419-9528-70AD-37B9-57FDC0E4683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D8942BF-1D57-373E-6106-74A82903C4C8}"/>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417801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FCA9-F5F7-FD92-A782-A8C8194FA4F8}"/>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4F9F9A92-2289-E5A3-5B57-BF4F4D058EAD}"/>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4" name="Footer Placeholder 3">
            <a:extLst>
              <a:ext uri="{FF2B5EF4-FFF2-40B4-BE49-F238E27FC236}">
                <a16:creationId xmlns:a16="http://schemas.microsoft.com/office/drawing/2014/main" id="{3106266F-71BB-44CA-F78E-1894B17EE126}"/>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462FD334-2A4F-7542-E228-EB26733030D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721081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35A3D-EAEC-7D4D-0758-61F864F4E4BE}"/>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3" name="Footer Placeholder 2">
            <a:extLst>
              <a:ext uri="{FF2B5EF4-FFF2-40B4-BE49-F238E27FC236}">
                <a16:creationId xmlns:a16="http://schemas.microsoft.com/office/drawing/2014/main" id="{113CF67C-4919-1FD8-7331-C5284F5353C7}"/>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B22420A8-6826-6CA4-EF3F-5EAE62BDF2DE}"/>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64912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0F73-0B10-E437-20ED-8F7DB2EE4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AD6E2F20-977A-339A-AD99-39ED40921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C53528C9-4EE3-279C-EB16-309982907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46973-BCA8-85DF-968A-67AFA1683DA0}"/>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6" name="Footer Placeholder 5">
            <a:extLst>
              <a:ext uri="{FF2B5EF4-FFF2-40B4-BE49-F238E27FC236}">
                <a16:creationId xmlns:a16="http://schemas.microsoft.com/office/drawing/2014/main" id="{5EFAF78F-ADE0-C5C1-01E5-85CDEC548D6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625BD91-CBA8-5D5A-8B57-E193C31A1A36}"/>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83573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BA13-AEAC-48DE-BA62-7BB19DDC2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EEC33-6FE8-4467-8076-5B3C707A0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8E960-B77C-4198-9A26-42145D3C1071}"/>
              </a:ext>
            </a:extLst>
          </p:cNvPr>
          <p:cNvSpPr>
            <a:spLocks noGrp="1"/>
          </p:cNvSpPr>
          <p:nvPr>
            <p:ph type="dt" sz="half" idx="10"/>
          </p:nvPr>
        </p:nvSpPr>
        <p:spPr/>
        <p:txBody>
          <a:bodyPr/>
          <a:lstStyle/>
          <a:p>
            <a:fld id="{C8B11A2D-D4BC-424B-89EC-3DF212EFB3CD}" type="datetime2">
              <a:rPr lang="vi-VN" smtClean="0"/>
              <a:t>Thứ Ba, 19 Tháng Ba 2024</a:t>
            </a:fld>
            <a:endParaRPr lang="en-US"/>
          </a:p>
        </p:txBody>
      </p:sp>
      <p:sp>
        <p:nvSpPr>
          <p:cNvPr id="5" name="Footer Placeholder 4">
            <a:extLst>
              <a:ext uri="{FF2B5EF4-FFF2-40B4-BE49-F238E27FC236}">
                <a16:creationId xmlns:a16="http://schemas.microsoft.com/office/drawing/2014/main" id="{C6405F5F-C578-4AF2-8AEB-477C37CD6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922E3-26F8-4EF4-AC21-55EFCC03EB0E}"/>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153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6D21-DC9F-3B83-6EE8-27A0B6107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3DAFA6D-997C-BCE7-F579-0206733B7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3897BB3B-51D1-2E33-7726-229A68D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C721F-0BDE-C96B-38EB-52CC0FB02AC0}"/>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6" name="Footer Placeholder 5">
            <a:extLst>
              <a:ext uri="{FF2B5EF4-FFF2-40B4-BE49-F238E27FC236}">
                <a16:creationId xmlns:a16="http://schemas.microsoft.com/office/drawing/2014/main" id="{02BA86C1-3CF5-7E0C-3AEB-CEE54684FFD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0C2E633-A5F3-A1C9-3A4E-68D7F21975DD}"/>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274718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5633-9BF1-35FE-5773-10C51751E4B5}"/>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5F5A59F-2BDA-EC00-AECE-3346C6E054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1AAD606-EE44-D006-5F30-D1643A8BA26C}"/>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1ECF63F9-42C5-50A4-BCBA-BF7F68181ED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EBC8720-2E54-268C-D3BD-0E9F12BDB22F}"/>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141870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A5A1B-59D0-E466-F51E-7522B0C6D7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AB19DECF-85A5-72BE-D4A6-DADFDB323A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8F97C6B-D24A-0FCE-3F60-F6B157C8A15D}"/>
              </a:ext>
            </a:extLst>
          </p:cNvPr>
          <p:cNvSpPr>
            <a:spLocks noGrp="1"/>
          </p:cNvSpPr>
          <p:nvPr>
            <p:ph type="dt" sz="half" idx="10"/>
          </p:nvPr>
        </p:nvSpPr>
        <p:spPr/>
        <p:txBody>
          <a:body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ED55DEA1-0463-BD02-565A-9E4295ABEDD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B28403E-E939-C8C7-E7C0-A4FCD026C624}"/>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83227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3121-B536-FE86-DA1B-D8347AB01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D51EA4F9-FC14-FA5B-028C-1B5D5A3F7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F329722-E8FD-A4B8-D025-342347119512}"/>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ED381F7E-5A6D-3585-9E67-13BF9BC3D3F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E745AC4-B989-55FA-16F0-43E29E4EA6E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11789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AC73-DCA5-F61F-4BAC-0C7948F6D46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CA66643-22E8-0227-CFE4-1BA7EE393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BD3B440-1E3D-94FE-2741-33171EBAE52F}"/>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22D16392-E564-E964-372D-B54B7EB35BB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99A6485-5AA8-6F7F-FD7D-C5A77B7C3F11}"/>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604845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3414-E499-AD29-CBC7-03377D297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C8506156-13D3-425D-8615-A67E215AF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1335B0-0D72-D07A-3BD0-98030821F06D}"/>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81B78E16-51C6-46C8-78C3-DAD1F17F71C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8B15B14-828B-2B53-E59C-BB58FAB0ACCB}"/>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238119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01AE-3BFD-C551-657B-9A90649CE225}"/>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AA91567-4AD3-68CE-AEF6-061D80A59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86989F36-93E6-4E46-5FB4-E9F86FD43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0B0856BF-D30A-D58F-648A-67CB66D35D7E}"/>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6" name="Footer Placeholder 5">
            <a:extLst>
              <a:ext uri="{FF2B5EF4-FFF2-40B4-BE49-F238E27FC236}">
                <a16:creationId xmlns:a16="http://schemas.microsoft.com/office/drawing/2014/main" id="{589E2D62-8BFE-3953-3116-92D0BD7C461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44D724E-5CD2-2BFE-6FEC-219B281C5E7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012273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8805-DBCA-C6B2-AF0D-76954D9030C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BF8FD1C-6938-B68F-D5A7-B286ED5CC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AB1DC-E59F-2085-84F2-A34F34A80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C3B46FE-7CF9-6CAD-2033-F509079BD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8A152-2DE3-D684-26C3-CB014E003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B08D9BD1-2E06-4CB1-5488-95E77D1E551F}"/>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8" name="Footer Placeholder 7">
            <a:extLst>
              <a:ext uri="{FF2B5EF4-FFF2-40B4-BE49-F238E27FC236}">
                <a16:creationId xmlns:a16="http://schemas.microsoft.com/office/drawing/2014/main" id="{17DA4377-3A4C-D2C0-F318-12712860AA28}"/>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E7B4660-9C3B-F6B3-96E9-C7481881B3D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582467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5ADA-54E3-0FD6-FA20-DA53948FD11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78121C6-048C-BB12-7799-6BC3BC801123}"/>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4" name="Footer Placeholder 3">
            <a:extLst>
              <a:ext uri="{FF2B5EF4-FFF2-40B4-BE49-F238E27FC236}">
                <a16:creationId xmlns:a16="http://schemas.microsoft.com/office/drawing/2014/main" id="{5EBF645F-0C5E-BB25-899E-0ABD8FE28EB2}"/>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0A70D7E9-6D3E-12E7-F92C-6201CBE4EBBF}"/>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317766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3A97EA-5F07-D710-9595-0FA41ACE34E3}"/>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3" name="Footer Placeholder 2">
            <a:extLst>
              <a:ext uri="{FF2B5EF4-FFF2-40B4-BE49-F238E27FC236}">
                <a16:creationId xmlns:a16="http://schemas.microsoft.com/office/drawing/2014/main" id="{DC35ACD8-3EFB-3CE2-E419-93BC8176E4DF}"/>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E4D8E10A-2624-B038-63A1-CA2EA60DFA87}"/>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222589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75F4-0574-441C-9005-86D9CD2AC2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630063-C9B3-4066-AD58-19D5E81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957AA-750A-4667-9E32-1FDE040EE42B}"/>
              </a:ext>
            </a:extLst>
          </p:cNvPr>
          <p:cNvSpPr>
            <a:spLocks noGrp="1"/>
          </p:cNvSpPr>
          <p:nvPr>
            <p:ph type="dt" sz="half" idx="10"/>
          </p:nvPr>
        </p:nvSpPr>
        <p:spPr/>
        <p:txBody>
          <a:bodyPr/>
          <a:lstStyle/>
          <a:p>
            <a:fld id="{99839D68-2752-4A65-87FB-420641006516}" type="datetime2">
              <a:rPr lang="vi-VN" smtClean="0"/>
              <a:t>Thứ Ba, 19 Tháng Ba 2024</a:t>
            </a:fld>
            <a:endParaRPr lang="en-US"/>
          </a:p>
        </p:txBody>
      </p:sp>
      <p:sp>
        <p:nvSpPr>
          <p:cNvPr id="5" name="Footer Placeholder 4">
            <a:extLst>
              <a:ext uri="{FF2B5EF4-FFF2-40B4-BE49-F238E27FC236}">
                <a16:creationId xmlns:a16="http://schemas.microsoft.com/office/drawing/2014/main" id="{ED3E7999-33C1-4DB9-B03E-62A9F9C8D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FF033-F5B0-4638-9C1C-3D002FF2F2A0}"/>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640815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2495-5572-F74A-0FDB-E4C2D5858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BCBB4C7-EB19-2700-7522-A7C98D762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095EE98F-76BD-B2F6-2449-BEC9859CA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7F487-A9D9-22F8-6227-FB70DA7DEACF}"/>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6" name="Footer Placeholder 5">
            <a:extLst>
              <a:ext uri="{FF2B5EF4-FFF2-40B4-BE49-F238E27FC236}">
                <a16:creationId xmlns:a16="http://schemas.microsoft.com/office/drawing/2014/main" id="{74FEBAC0-19AD-7D2B-D27A-C50D516E1A1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449E70C-DAE3-12EE-37B5-254F6488CC62}"/>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773703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768D-FD29-D236-8365-F3CB9A7FD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D6C54AAD-F2A3-3B2C-85DD-B5E091C87C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4F24D99B-11DB-FD9F-607E-C6DC3E936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11D1F-06FB-7FDF-E456-B49C5E39EA4D}"/>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6" name="Footer Placeholder 5">
            <a:extLst>
              <a:ext uri="{FF2B5EF4-FFF2-40B4-BE49-F238E27FC236}">
                <a16:creationId xmlns:a16="http://schemas.microsoft.com/office/drawing/2014/main" id="{39A701F9-152F-394E-09D1-6B123EA7131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BAB5A2D-E479-DCB2-8B8F-0AED8F9B876E}"/>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294215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0FB2-29AD-1C59-90B3-C2FF639D8D81}"/>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1D63778-092D-AA34-2FA5-A01D4D4CF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59BBF61-83FA-E75E-FD1B-05B9F9916AC9}"/>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21130250-B24B-283F-B966-DB4C4D49BC9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7689956-6D76-B5D8-8355-58EEE4DC968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268413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A2EC8-505A-A641-AA57-F4C7E7A7CE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4F32D597-37C0-6E0F-2D66-BFD6F851F2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339C298-860C-B3F1-528D-BA59FCA75C6F}"/>
              </a:ext>
            </a:extLst>
          </p:cNvPr>
          <p:cNvSpPr>
            <a:spLocks noGrp="1"/>
          </p:cNvSpPr>
          <p:nvPr>
            <p:ph type="dt" sz="half" idx="10"/>
          </p:nvPr>
        </p:nvSpPr>
        <p:spPr/>
        <p:txBody>
          <a:body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0E9F6832-70D3-F547-88E8-B63F4A33971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450CE33-6E9D-55DD-6925-688C19C766E0}"/>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66091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AEAD-85C6-43B2-B62E-ED714453F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195F-8B1E-4FDA-B4E3-82CB67049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F0411A-A8CA-4B0B-8F9C-BA166ED53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84EAEB-3D9E-4C12-8ED0-BFCCE3EB1B91}"/>
              </a:ext>
            </a:extLst>
          </p:cNvPr>
          <p:cNvSpPr>
            <a:spLocks noGrp="1"/>
          </p:cNvSpPr>
          <p:nvPr>
            <p:ph type="dt" sz="half" idx="10"/>
          </p:nvPr>
        </p:nvSpPr>
        <p:spPr/>
        <p:txBody>
          <a:bodyPr/>
          <a:lstStyle/>
          <a:p>
            <a:fld id="{196C8CC5-92C8-4580-8AD5-ABB05C508784}" type="datetime2">
              <a:rPr lang="vi-VN" smtClean="0"/>
              <a:t>Thứ Ba, 19 Tháng Ba 2024</a:t>
            </a:fld>
            <a:endParaRPr lang="en-US"/>
          </a:p>
        </p:txBody>
      </p:sp>
      <p:sp>
        <p:nvSpPr>
          <p:cNvPr id="6" name="Footer Placeholder 5">
            <a:extLst>
              <a:ext uri="{FF2B5EF4-FFF2-40B4-BE49-F238E27FC236}">
                <a16:creationId xmlns:a16="http://schemas.microsoft.com/office/drawing/2014/main" id="{BC69E085-E1EC-4D73-8C1E-E49AEB30D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4C252-699E-4BF8-97EE-77EA40D84209}"/>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40342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B3B2-6BCB-4BCC-9437-FEC2160ED4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469DD-4B75-402C-A5DE-1F5F6F8FA9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6F6E-A53E-400D-AD88-F3CE2E745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C4D7C5-E43F-48FC-92F2-1FD20B6C1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5DBBA0-C1EB-45EF-9AEA-B4C54502E8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69F9A-5958-4934-90B6-C7D5CEA8AA9C}"/>
              </a:ext>
            </a:extLst>
          </p:cNvPr>
          <p:cNvSpPr>
            <a:spLocks noGrp="1"/>
          </p:cNvSpPr>
          <p:nvPr>
            <p:ph type="dt" sz="half" idx="10"/>
          </p:nvPr>
        </p:nvSpPr>
        <p:spPr/>
        <p:txBody>
          <a:bodyPr/>
          <a:lstStyle/>
          <a:p>
            <a:fld id="{4C45A628-E521-4B5C-8EE9-2C5D3E51530D}" type="datetime2">
              <a:rPr lang="vi-VN" smtClean="0"/>
              <a:t>Thứ Ba, 19 Tháng Ba 2024</a:t>
            </a:fld>
            <a:endParaRPr lang="en-US"/>
          </a:p>
        </p:txBody>
      </p:sp>
      <p:sp>
        <p:nvSpPr>
          <p:cNvPr id="8" name="Footer Placeholder 7">
            <a:extLst>
              <a:ext uri="{FF2B5EF4-FFF2-40B4-BE49-F238E27FC236}">
                <a16:creationId xmlns:a16="http://schemas.microsoft.com/office/drawing/2014/main" id="{02137055-C34D-408E-B082-5B04D31549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A1774-4D6B-430E-8337-C7E2CD2B9AF7}"/>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0899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0FD7-A27E-4E59-B73B-9A7A0308B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DC38D-8555-4A27-88A0-795197EEA0BE}"/>
              </a:ext>
            </a:extLst>
          </p:cNvPr>
          <p:cNvSpPr>
            <a:spLocks noGrp="1"/>
          </p:cNvSpPr>
          <p:nvPr>
            <p:ph type="dt" sz="half" idx="10"/>
          </p:nvPr>
        </p:nvSpPr>
        <p:spPr/>
        <p:txBody>
          <a:bodyPr/>
          <a:lstStyle/>
          <a:p>
            <a:fld id="{27E3EAB7-0F14-406A-8971-5610449F0BBD}" type="datetime2">
              <a:rPr lang="vi-VN" smtClean="0"/>
              <a:t>Thứ Ba, 19 Tháng Ba 2024</a:t>
            </a:fld>
            <a:endParaRPr lang="en-US"/>
          </a:p>
        </p:txBody>
      </p:sp>
      <p:sp>
        <p:nvSpPr>
          <p:cNvPr id="4" name="Footer Placeholder 3">
            <a:extLst>
              <a:ext uri="{FF2B5EF4-FFF2-40B4-BE49-F238E27FC236}">
                <a16:creationId xmlns:a16="http://schemas.microsoft.com/office/drawing/2014/main" id="{A8D37C30-B990-4F4C-ABF5-2FA2D3E96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8F8419-D279-43C2-B212-FE7FC58EEB4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3583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E273B-8762-4983-BB8C-B45FDD1A7EA9}"/>
              </a:ext>
            </a:extLst>
          </p:cNvPr>
          <p:cNvSpPr>
            <a:spLocks noGrp="1"/>
          </p:cNvSpPr>
          <p:nvPr>
            <p:ph type="dt" sz="half" idx="10"/>
          </p:nvPr>
        </p:nvSpPr>
        <p:spPr/>
        <p:txBody>
          <a:bodyPr/>
          <a:lstStyle/>
          <a:p>
            <a:fld id="{78559A96-5B6E-4EFA-B488-5918F0D30500}" type="datetime2">
              <a:rPr lang="vi-VN" smtClean="0"/>
              <a:t>Thứ Ba, 19 Tháng Ba 2024</a:t>
            </a:fld>
            <a:endParaRPr lang="en-US"/>
          </a:p>
        </p:txBody>
      </p:sp>
      <p:sp>
        <p:nvSpPr>
          <p:cNvPr id="3" name="Footer Placeholder 2">
            <a:extLst>
              <a:ext uri="{FF2B5EF4-FFF2-40B4-BE49-F238E27FC236}">
                <a16:creationId xmlns:a16="http://schemas.microsoft.com/office/drawing/2014/main" id="{F3A6FA57-E014-4BEC-956A-CC1B6B4B20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9023B-F023-4F20-884B-45B9F6BD6596}"/>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9267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E3F8-7E21-4B3A-99FE-B33F4962C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378A93-EA99-4547-9956-496434163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52C985-7216-4FE8-BDA8-AF86C6719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9F01C-B1CA-4CC8-8172-D50E4C3FAC2C}"/>
              </a:ext>
            </a:extLst>
          </p:cNvPr>
          <p:cNvSpPr>
            <a:spLocks noGrp="1"/>
          </p:cNvSpPr>
          <p:nvPr>
            <p:ph type="dt" sz="half" idx="10"/>
          </p:nvPr>
        </p:nvSpPr>
        <p:spPr/>
        <p:txBody>
          <a:bodyPr/>
          <a:lstStyle/>
          <a:p>
            <a:fld id="{14E47695-E859-4344-A8AB-906FEA014869}" type="datetime2">
              <a:rPr lang="vi-VN" smtClean="0"/>
              <a:t>Thứ Ba, 19 Tháng Ba 2024</a:t>
            </a:fld>
            <a:endParaRPr lang="en-US"/>
          </a:p>
        </p:txBody>
      </p:sp>
      <p:sp>
        <p:nvSpPr>
          <p:cNvPr id="6" name="Footer Placeholder 5">
            <a:extLst>
              <a:ext uri="{FF2B5EF4-FFF2-40B4-BE49-F238E27FC236}">
                <a16:creationId xmlns:a16="http://schemas.microsoft.com/office/drawing/2014/main" id="{9C241D96-E2EA-4334-B3B5-32DA712E2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7A709-CC46-46F9-89E2-CDA2D37C78A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66006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9F3F-0200-4E87-81F6-201336D87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50FE2-1465-44EE-98FE-DF739A8C2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FB718-4876-4B16-8C7A-CAA859D00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E14B0-3315-4B3D-8582-7C7BEEDC0E52}"/>
              </a:ext>
            </a:extLst>
          </p:cNvPr>
          <p:cNvSpPr>
            <a:spLocks noGrp="1"/>
          </p:cNvSpPr>
          <p:nvPr>
            <p:ph type="dt" sz="half" idx="10"/>
          </p:nvPr>
        </p:nvSpPr>
        <p:spPr/>
        <p:txBody>
          <a:bodyPr/>
          <a:lstStyle/>
          <a:p>
            <a:fld id="{0E7BB052-7DF5-4645-BA89-E15990F2FDCF}" type="datetime2">
              <a:rPr lang="vi-VN" smtClean="0"/>
              <a:t>Thứ Ba, 19 Tháng Ba 2024</a:t>
            </a:fld>
            <a:endParaRPr lang="en-US"/>
          </a:p>
        </p:txBody>
      </p:sp>
      <p:sp>
        <p:nvSpPr>
          <p:cNvPr id="6" name="Footer Placeholder 5">
            <a:extLst>
              <a:ext uri="{FF2B5EF4-FFF2-40B4-BE49-F238E27FC236}">
                <a16:creationId xmlns:a16="http://schemas.microsoft.com/office/drawing/2014/main" id="{327E4FC5-413E-4CBE-BF3C-65FF6FF0C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F5E16-58CC-49D3-BD1E-33A09E4EA06D}"/>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84644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DD95D-8E58-4C52-A0E4-23ABCC1B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84CA6-6558-4C05-A6B2-3340390FC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EF8A8-37EB-4FF5-8AA4-611AF8956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C1ADA-AA7F-4124-B504-B17523281D17}" type="datetime2">
              <a:rPr lang="vi-VN" smtClean="0"/>
              <a:t>Thứ Ba, 19 Tháng Ba 2024</a:t>
            </a:fld>
            <a:endParaRPr lang="en-US"/>
          </a:p>
        </p:txBody>
      </p:sp>
      <p:sp>
        <p:nvSpPr>
          <p:cNvPr id="5" name="Footer Placeholder 4">
            <a:extLst>
              <a:ext uri="{FF2B5EF4-FFF2-40B4-BE49-F238E27FC236}">
                <a16:creationId xmlns:a16="http://schemas.microsoft.com/office/drawing/2014/main" id="{1CC2FA8C-DF6C-41B7-B316-630424E72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DD8C6-0115-4CED-AB6D-580674331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FCFE7-4CFC-4698-A5C8-57D6C94FD847}" type="slidenum">
              <a:rPr lang="en-US" smtClean="0"/>
              <a:t>‹#›</a:t>
            </a:fld>
            <a:endParaRPr lang="en-US"/>
          </a:p>
        </p:txBody>
      </p:sp>
      <p:pic>
        <p:nvPicPr>
          <p:cNvPr id="7" name="Picture 6">
            <a:extLst>
              <a:ext uri="{FF2B5EF4-FFF2-40B4-BE49-F238E27FC236}">
                <a16:creationId xmlns:a16="http://schemas.microsoft.com/office/drawing/2014/main" id="{D96720BD-6DF0-2B30-FDDC-44A95C4A82B9}"/>
              </a:ext>
            </a:extLst>
          </p:cNvPr>
          <p:cNvPicPr>
            <a:picLocks noChangeAspect="1"/>
          </p:cNvPicPr>
          <p:nvPr userDrawn="1"/>
        </p:nvPicPr>
        <p:blipFill>
          <a:blip r:embed="rId13"/>
          <a:stretch>
            <a:fillRect/>
          </a:stretch>
        </p:blipFill>
        <p:spPr>
          <a:xfrm>
            <a:off x="0" y="-1"/>
            <a:ext cx="12192000" cy="6955971"/>
          </a:xfrm>
          <a:prstGeom prst="rect">
            <a:avLst/>
          </a:prstGeom>
        </p:spPr>
      </p:pic>
    </p:spTree>
    <p:extLst>
      <p:ext uri="{BB962C8B-B14F-4D97-AF65-F5344CB8AC3E}">
        <p14:creationId xmlns:p14="http://schemas.microsoft.com/office/powerpoint/2010/main" val="39178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5B0D6-019A-D696-5004-A66DE48471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0543DC2-5283-7C4E-08DB-86BBFB029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9E9B998-014A-393D-7238-82C4FBDD1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A6943-EDE3-4A4C-A6FF-F1D6A08AAA10}" type="datetimeFigureOut">
              <a:rPr lang="en-VN" smtClean="0"/>
              <a:t>03/19/2024</a:t>
            </a:fld>
            <a:endParaRPr lang="en-VN"/>
          </a:p>
        </p:txBody>
      </p:sp>
      <p:sp>
        <p:nvSpPr>
          <p:cNvPr id="5" name="Footer Placeholder 4">
            <a:extLst>
              <a:ext uri="{FF2B5EF4-FFF2-40B4-BE49-F238E27FC236}">
                <a16:creationId xmlns:a16="http://schemas.microsoft.com/office/drawing/2014/main" id="{54B99A77-E81A-C449-1DC0-2FC3CCFC1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898425C3-52C8-C8E6-3E26-4661AAAB6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D144F-5DBD-9A48-9660-8470FF1D8E9B}" type="slidenum">
              <a:rPr lang="en-VN" smtClean="0"/>
              <a:t>‹#›</a:t>
            </a:fld>
            <a:endParaRPr lang="en-VN"/>
          </a:p>
        </p:txBody>
      </p:sp>
    </p:spTree>
    <p:extLst>
      <p:ext uri="{BB962C8B-B14F-4D97-AF65-F5344CB8AC3E}">
        <p14:creationId xmlns:p14="http://schemas.microsoft.com/office/powerpoint/2010/main" val="37140176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AAB39-DA01-81D1-00D2-410B8AEC4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F7DC076-3C88-88EA-DFB4-2709F443D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ACBF9B4-8116-BA2F-D2D3-39FA2759B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7321B-89FA-F64E-9F55-0AC52D060466}" type="datetimeFigureOut">
              <a:rPr lang="en-VN" smtClean="0"/>
              <a:t>03/19/2024</a:t>
            </a:fld>
            <a:endParaRPr lang="en-VN"/>
          </a:p>
        </p:txBody>
      </p:sp>
      <p:sp>
        <p:nvSpPr>
          <p:cNvPr id="5" name="Footer Placeholder 4">
            <a:extLst>
              <a:ext uri="{FF2B5EF4-FFF2-40B4-BE49-F238E27FC236}">
                <a16:creationId xmlns:a16="http://schemas.microsoft.com/office/drawing/2014/main" id="{96D20CA3-6CA4-B092-C8BF-6EE49FFA4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01FBC323-BD8B-0209-14C0-20D6DFCA3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96F03-A6A2-FB47-A0B4-5ACFB75DEADB}" type="slidenum">
              <a:rPr lang="en-VN" smtClean="0"/>
              <a:t>‹#›</a:t>
            </a:fld>
            <a:endParaRPr lang="en-VN"/>
          </a:p>
        </p:txBody>
      </p:sp>
    </p:spTree>
    <p:extLst>
      <p:ext uri="{BB962C8B-B14F-4D97-AF65-F5344CB8AC3E}">
        <p14:creationId xmlns:p14="http://schemas.microsoft.com/office/powerpoint/2010/main" val="2224444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A6442-6B88-D643-6ABB-E5AA5604D8FD}"/>
              </a:ext>
            </a:extLst>
          </p:cNvPr>
          <p:cNvSpPr txBox="1"/>
          <p:nvPr/>
        </p:nvSpPr>
        <p:spPr>
          <a:xfrm>
            <a:off x="2426677" y="2104721"/>
            <a:ext cx="7200901" cy="830997"/>
          </a:xfrm>
          <a:prstGeom prst="rect">
            <a:avLst/>
          </a:prstGeom>
          <a:noFill/>
        </p:spPr>
        <p:txBody>
          <a:bodyPr wrap="square" rtlCol="0">
            <a:spAutoFit/>
          </a:bodyPr>
          <a:lstStyle/>
          <a:p>
            <a:pPr algn="ctr"/>
            <a:r>
              <a:rPr lang="vi-VN" sz="4800" dirty="0"/>
              <a:t>Thự</a:t>
            </a:r>
            <a:r>
              <a:rPr lang="en-US" sz="4800" dirty="0"/>
              <a:t>c</a:t>
            </a:r>
            <a:r>
              <a:rPr lang="vi-VN" sz="4800" dirty="0"/>
              <a:t> tập tốt nghiệp</a:t>
            </a:r>
            <a:endParaRPr lang="en-US" sz="4800" dirty="0"/>
          </a:p>
        </p:txBody>
      </p:sp>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2020 - 2024</a:t>
            </a:r>
            <a:endParaRPr lang="en-US" sz="1600" dirty="0"/>
          </a:p>
        </p:txBody>
      </p:sp>
      <p:sp>
        <p:nvSpPr>
          <p:cNvPr id="4" name="TextBox 3">
            <a:extLst>
              <a:ext uri="{FF2B5EF4-FFF2-40B4-BE49-F238E27FC236}">
                <a16:creationId xmlns:a16="http://schemas.microsoft.com/office/drawing/2014/main" id="{BB52B7E7-0288-A0C8-8F52-166AE09B3F16}"/>
              </a:ext>
            </a:extLst>
          </p:cNvPr>
          <p:cNvSpPr txBox="1"/>
          <p:nvPr/>
        </p:nvSpPr>
        <p:spPr>
          <a:xfrm>
            <a:off x="1340825" y="4783015"/>
            <a:ext cx="4950070" cy="872034"/>
          </a:xfrm>
          <a:prstGeom prst="rect">
            <a:avLst/>
          </a:prstGeom>
          <a:noFill/>
        </p:spPr>
        <p:txBody>
          <a:bodyPr wrap="square" rtlCol="0">
            <a:spAutoFit/>
          </a:bodyPr>
          <a:lstStyle/>
          <a:p>
            <a:pPr>
              <a:lnSpc>
                <a:spcPct val="150000"/>
              </a:lnSpc>
            </a:pPr>
            <a:r>
              <a:rPr lang="vi-VN" dirty="0"/>
              <a:t>Sinh viên thực hiện:</a:t>
            </a:r>
          </a:p>
          <a:p>
            <a:pPr algn="just">
              <a:lnSpc>
                <a:spcPct val="150000"/>
              </a:lnSpc>
            </a:pPr>
            <a:r>
              <a:rPr lang="vi-VN" dirty="0"/>
              <a:t>	Văn Công Hào – 6151071045</a:t>
            </a:r>
          </a:p>
        </p:txBody>
      </p:sp>
      <p:sp>
        <p:nvSpPr>
          <p:cNvPr id="5" name="TextBox 4">
            <a:extLst>
              <a:ext uri="{FF2B5EF4-FFF2-40B4-BE49-F238E27FC236}">
                <a16:creationId xmlns:a16="http://schemas.microsoft.com/office/drawing/2014/main" id="{9016EE39-871C-B65F-890C-4966C81B192B}"/>
              </a:ext>
            </a:extLst>
          </p:cNvPr>
          <p:cNvSpPr txBox="1"/>
          <p:nvPr/>
        </p:nvSpPr>
        <p:spPr>
          <a:xfrm>
            <a:off x="2540977" y="3305848"/>
            <a:ext cx="7763607" cy="1200329"/>
          </a:xfrm>
          <a:prstGeom prst="rect">
            <a:avLst/>
          </a:prstGeom>
          <a:noFill/>
        </p:spPr>
        <p:txBody>
          <a:bodyPr wrap="square" rtlCol="0">
            <a:spAutoFit/>
          </a:bodyPr>
          <a:lstStyle/>
          <a:p>
            <a:pPr>
              <a:lnSpc>
                <a:spcPct val="150000"/>
              </a:lnSpc>
            </a:pPr>
            <a:r>
              <a:rPr lang="vi-VN" u="sng" dirty="0"/>
              <a:t>Đề tài:</a:t>
            </a:r>
            <a:r>
              <a:rPr lang="vi-VN" dirty="0"/>
              <a:t> Xây dựng chương trình Winform POS (point of sale) bán thức ăn nhanh.</a:t>
            </a:r>
            <a:endParaRPr lang="en-US" dirty="0"/>
          </a:p>
          <a:p>
            <a:endParaRPr lang="en-US" dirty="0"/>
          </a:p>
        </p:txBody>
      </p:sp>
      <p:sp>
        <p:nvSpPr>
          <p:cNvPr id="6" name="TextBox 5">
            <a:extLst>
              <a:ext uri="{FF2B5EF4-FFF2-40B4-BE49-F238E27FC236}">
                <a16:creationId xmlns:a16="http://schemas.microsoft.com/office/drawing/2014/main" id="{037F1A47-0933-CD5C-099D-20D237A96486}"/>
              </a:ext>
            </a:extLst>
          </p:cNvPr>
          <p:cNvSpPr txBox="1"/>
          <p:nvPr/>
        </p:nvSpPr>
        <p:spPr>
          <a:xfrm>
            <a:off x="2158511" y="327789"/>
            <a:ext cx="7737232" cy="369332"/>
          </a:xfrm>
          <a:prstGeom prst="rect">
            <a:avLst/>
          </a:prstGeom>
          <a:noFill/>
        </p:spPr>
        <p:txBody>
          <a:bodyPr wrap="square" rtlCol="0">
            <a:spAutoFit/>
          </a:bodyPr>
          <a:lstStyle/>
          <a:p>
            <a:r>
              <a:rPr lang="vi-VN" dirty="0">
                <a:solidFill>
                  <a:schemeClr val="bg1"/>
                </a:solidFill>
              </a:rPr>
              <a:t>TRƯỜNG ĐẠI HỌC GIAO THÔNG VẬN TẢI PHÂN HIỆU TẠI TP.HCM</a:t>
            </a:r>
            <a:endParaRPr lang="en-US" dirty="0">
              <a:solidFill>
                <a:schemeClr val="bg1"/>
              </a:solidFill>
            </a:endParaRPr>
          </a:p>
        </p:txBody>
      </p:sp>
    </p:spTree>
    <p:extLst>
      <p:ext uri="{BB962C8B-B14F-4D97-AF65-F5344CB8AC3E}">
        <p14:creationId xmlns:p14="http://schemas.microsoft.com/office/powerpoint/2010/main" val="77677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Giao diện ứng dụng</a:t>
            </a:r>
            <a:endParaRPr lang="en-US" sz="3200" dirty="0">
              <a:solidFill>
                <a:schemeClr val="bg1"/>
              </a:solidFill>
            </a:endParaRPr>
          </a:p>
        </p:txBody>
      </p:sp>
      <p:pic>
        <p:nvPicPr>
          <p:cNvPr id="5" name="Picture 4">
            <a:extLst>
              <a:ext uri="{FF2B5EF4-FFF2-40B4-BE49-F238E27FC236}">
                <a16:creationId xmlns:a16="http://schemas.microsoft.com/office/drawing/2014/main" id="{44363BC2-17A9-2423-0F3E-EC8AD5AD0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95" y="1520645"/>
            <a:ext cx="2370025" cy="3025402"/>
          </a:xfrm>
          <a:prstGeom prst="rect">
            <a:avLst/>
          </a:prstGeom>
        </p:spPr>
      </p:pic>
      <p:pic>
        <p:nvPicPr>
          <p:cNvPr id="9" name="Picture 8">
            <a:extLst>
              <a:ext uri="{FF2B5EF4-FFF2-40B4-BE49-F238E27FC236}">
                <a16:creationId xmlns:a16="http://schemas.microsoft.com/office/drawing/2014/main" id="{E4740FFE-728A-0D24-FDEB-2783A9C01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658" y="1520645"/>
            <a:ext cx="7482684" cy="4754382"/>
          </a:xfrm>
          <a:prstGeom prst="rect">
            <a:avLst/>
          </a:prstGeom>
        </p:spPr>
      </p:pic>
      <p:pic>
        <p:nvPicPr>
          <p:cNvPr id="13" name="Picture 12">
            <a:extLst>
              <a:ext uri="{FF2B5EF4-FFF2-40B4-BE49-F238E27FC236}">
                <a16:creationId xmlns:a16="http://schemas.microsoft.com/office/drawing/2014/main" id="{8BBC6D1C-B044-19E0-F359-0C4743064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658" y="1520645"/>
            <a:ext cx="7486853" cy="4754382"/>
          </a:xfrm>
          <a:prstGeom prst="rect">
            <a:avLst/>
          </a:prstGeom>
        </p:spPr>
      </p:pic>
      <p:pic>
        <p:nvPicPr>
          <p:cNvPr id="17" name="Picture 16">
            <a:extLst>
              <a:ext uri="{FF2B5EF4-FFF2-40B4-BE49-F238E27FC236}">
                <a16:creationId xmlns:a16="http://schemas.microsoft.com/office/drawing/2014/main" id="{D56E3CBB-F3EB-42A7-EB7D-8CC966517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0490" y="1520646"/>
            <a:ext cx="7511808" cy="4754382"/>
          </a:xfrm>
          <a:prstGeom prst="rect">
            <a:avLst/>
          </a:prstGeom>
        </p:spPr>
      </p:pic>
      <p:pic>
        <p:nvPicPr>
          <p:cNvPr id="20" name="Picture 19">
            <a:extLst>
              <a:ext uri="{FF2B5EF4-FFF2-40B4-BE49-F238E27FC236}">
                <a16:creationId xmlns:a16="http://schemas.microsoft.com/office/drawing/2014/main" id="{0E65DB2D-47E6-FED5-F7EC-3B4DBBAA0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702" y="1557144"/>
            <a:ext cx="7507640" cy="4786047"/>
          </a:xfrm>
          <a:prstGeom prst="rect">
            <a:avLst/>
          </a:prstGeom>
        </p:spPr>
      </p:pic>
      <p:pic>
        <p:nvPicPr>
          <p:cNvPr id="22" name="Picture 21">
            <a:extLst>
              <a:ext uri="{FF2B5EF4-FFF2-40B4-BE49-F238E27FC236}">
                <a16:creationId xmlns:a16="http://schemas.microsoft.com/office/drawing/2014/main" id="{58328E09-1F95-F4C6-E083-9A4188CF3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703" y="1579880"/>
            <a:ext cx="7528428" cy="4761222"/>
          </a:xfrm>
          <a:prstGeom prst="rect">
            <a:avLst/>
          </a:prstGeom>
        </p:spPr>
      </p:pic>
      <p:pic>
        <p:nvPicPr>
          <p:cNvPr id="24" name="Picture 23">
            <a:extLst>
              <a:ext uri="{FF2B5EF4-FFF2-40B4-BE49-F238E27FC236}">
                <a16:creationId xmlns:a16="http://schemas.microsoft.com/office/drawing/2014/main" id="{39D68924-4E9D-A8DD-4251-B4161F9E97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869" y="1557144"/>
            <a:ext cx="7524262" cy="4753992"/>
          </a:xfrm>
          <a:prstGeom prst="rect">
            <a:avLst/>
          </a:prstGeom>
        </p:spPr>
      </p:pic>
      <p:pic>
        <p:nvPicPr>
          <p:cNvPr id="26" name="Picture 25">
            <a:extLst>
              <a:ext uri="{FF2B5EF4-FFF2-40B4-BE49-F238E27FC236}">
                <a16:creationId xmlns:a16="http://schemas.microsoft.com/office/drawing/2014/main" id="{F2A4F2F2-24F8-84FE-9074-07FDB01442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0489" y="1617741"/>
            <a:ext cx="7524263" cy="4750636"/>
          </a:xfrm>
          <a:prstGeom prst="rect">
            <a:avLst/>
          </a:prstGeom>
        </p:spPr>
      </p:pic>
      <p:pic>
        <p:nvPicPr>
          <p:cNvPr id="28" name="Picture 27">
            <a:extLst>
              <a:ext uri="{FF2B5EF4-FFF2-40B4-BE49-F238E27FC236}">
                <a16:creationId xmlns:a16="http://schemas.microsoft.com/office/drawing/2014/main" id="{BA8C8BDD-A547-E6B0-0EE3-63A88AE33C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8809" y="1520644"/>
            <a:ext cx="7828533" cy="4967527"/>
          </a:xfrm>
          <a:prstGeom prst="rect">
            <a:avLst/>
          </a:prstGeom>
        </p:spPr>
      </p:pic>
      <p:pic>
        <p:nvPicPr>
          <p:cNvPr id="30" name="Picture 29">
            <a:extLst>
              <a:ext uri="{FF2B5EF4-FFF2-40B4-BE49-F238E27FC236}">
                <a16:creationId xmlns:a16="http://schemas.microsoft.com/office/drawing/2014/main" id="{D76E9DDF-A3B0-147C-F27F-C52B8E393B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41368" y="1510209"/>
            <a:ext cx="6163414" cy="4965700"/>
          </a:xfrm>
          <a:prstGeom prst="rect">
            <a:avLst/>
          </a:prstGeom>
        </p:spPr>
      </p:pic>
    </p:spTree>
    <p:extLst>
      <p:ext uri="{BB962C8B-B14F-4D97-AF65-F5344CB8AC3E}">
        <p14:creationId xmlns:p14="http://schemas.microsoft.com/office/powerpoint/2010/main" val="9509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50"/>
                                        <p:tgtEl>
                                          <p:spTgt spid="17"/>
                                        </p:tgtEl>
                                      </p:cBhvr>
                                    </p:animEffect>
                                    <p:anim calcmode="lin" valueType="num">
                                      <p:cBhvr>
                                        <p:cTn id="36" dur="750" fill="hold"/>
                                        <p:tgtEl>
                                          <p:spTgt spid="17"/>
                                        </p:tgtEl>
                                        <p:attrNameLst>
                                          <p:attrName>ppt_x</p:attrName>
                                        </p:attrNameLst>
                                      </p:cBhvr>
                                      <p:tavLst>
                                        <p:tav tm="0">
                                          <p:val>
                                            <p:strVal val="#ppt_x"/>
                                          </p:val>
                                        </p:tav>
                                        <p:tav tm="100000">
                                          <p:val>
                                            <p:strVal val="#ppt_x"/>
                                          </p:val>
                                        </p:tav>
                                      </p:tavLst>
                                    </p:anim>
                                    <p:anim calcmode="lin" valueType="num">
                                      <p:cBhvr>
                                        <p:cTn id="37"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17"/>
                                        </p:tgtEl>
                                        <p:attrNameLst>
                                          <p:attrName>ppt_x</p:attrName>
                                        </p:attrNameLst>
                                      </p:cBhvr>
                                      <p:tavLst>
                                        <p:tav tm="0">
                                          <p:val>
                                            <p:strVal val="ppt_x"/>
                                          </p:val>
                                        </p:tav>
                                        <p:tav tm="100000">
                                          <p:val>
                                            <p:strVal val="ppt_x"/>
                                          </p:val>
                                        </p:tav>
                                      </p:tavLst>
                                    </p:anim>
                                    <p:anim calcmode="lin" valueType="num">
                                      <p:cBhvr additive="base">
                                        <p:cTn id="42" dur="500"/>
                                        <p:tgtEl>
                                          <p:spTgt spid="17"/>
                                        </p:tgtEl>
                                        <p:attrNameLst>
                                          <p:attrName>ppt_y</p:attrName>
                                        </p:attrNameLst>
                                      </p:cBhvr>
                                      <p:tavLst>
                                        <p:tav tm="0">
                                          <p:val>
                                            <p:strVal val="ppt_y"/>
                                          </p:val>
                                        </p:tav>
                                        <p:tav tm="100000">
                                          <p:val>
                                            <p:strVal val="1+ppt_h/2"/>
                                          </p:val>
                                        </p:tav>
                                      </p:tavLst>
                                    </p:anim>
                                    <p:set>
                                      <p:cBhvr>
                                        <p:cTn id="43" dur="1" fill="hold">
                                          <p:stCondLst>
                                            <p:cond delay="499"/>
                                          </p:stCondLst>
                                        </p:cTn>
                                        <p:tgtEl>
                                          <p:spTgt spid="17"/>
                                        </p:tgtEl>
                                        <p:attrNameLst>
                                          <p:attrName>style.visibility</p:attrName>
                                        </p:attrNameLst>
                                      </p:cBhvr>
                                      <p:to>
                                        <p:strVal val="hidden"/>
                                      </p:to>
                                    </p:set>
                                  </p:childTnLst>
                                </p:cTn>
                              </p:par>
                              <p:par>
                                <p:cTn id="44" presetID="16" presetClass="entr" presetSubtype="2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750"/>
                                        <p:tgtEl>
                                          <p:spTgt spid="20"/>
                                        </p:tgtEl>
                                      </p:cBhvr>
                                    </p:animEffect>
                                    <p:anim calcmode="lin" valueType="num">
                                      <p:cBhvr>
                                        <p:cTn id="51" dur="750"/>
                                        <p:tgtEl>
                                          <p:spTgt spid="20"/>
                                        </p:tgtEl>
                                        <p:attrNameLst>
                                          <p:attrName>ppt_x</p:attrName>
                                        </p:attrNameLst>
                                      </p:cBhvr>
                                      <p:tavLst>
                                        <p:tav tm="0">
                                          <p:val>
                                            <p:strVal val="ppt_x"/>
                                          </p:val>
                                        </p:tav>
                                        <p:tav tm="100000">
                                          <p:val>
                                            <p:strVal val="ppt_x"/>
                                          </p:val>
                                        </p:tav>
                                      </p:tavLst>
                                    </p:anim>
                                    <p:anim calcmode="lin" valueType="num">
                                      <p:cBhvr>
                                        <p:cTn id="52" dur="750"/>
                                        <p:tgtEl>
                                          <p:spTgt spid="20"/>
                                        </p:tgtEl>
                                        <p:attrNameLst>
                                          <p:attrName>ppt_y</p:attrName>
                                        </p:attrNameLst>
                                      </p:cBhvr>
                                      <p:tavLst>
                                        <p:tav tm="0">
                                          <p:val>
                                            <p:strVal val="ppt_y"/>
                                          </p:val>
                                        </p:tav>
                                        <p:tav tm="100000">
                                          <p:val>
                                            <p:strVal val="ppt_y+.1"/>
                                          </p:val>
                                        </p:tav>
                                      </p:tavLst>
                                    </p:anim>
                                    <p:set>
                                      <p:cBhvr>
                                        <p:cTn id="53" dur="1" fill="hold">
                                          <p:stCondLst>
                                            <p:cond delay="749"/>
                                          </p:stCondLst>
                                        </p:cTn>
                                        <p:tgtEl>
                                          <p:spTgt spid="20"/>
                                        </p:tgtEl>
                                        <p:attrNameLst>
                                          <p:attrName>style.visibility</p:attrName>
                                        </p:attrNameLst>
                                      </p:cBhvr>
                                      <p:to>
                                        <p:strVal val="hidden"/>
                                      </p:to>
                                    </p:set>
                                  </p:childTnLst>
                                </p:cTn>
                              </p:par>
                              <p:par>
                                <p:cTn id="54" presetID="6" presetClass="entr" presetSubtype="16"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circle(in)">
                                      <p:cBhvr>
                                        <p:cTn id="56" dur="75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xit" presetSubtype="32" fill="hold" nodeType="clickEffect">
                                  <p:stCondLst>
                                    <p:cond delay="0"/>
                                  </p:stCondLst>
                                  <p:childTnLst>
                                    <p:animEffect transition="out" filter="circle(out)">
                                      <p:cBhvr>
                                        <p:cTn id="60" dur="750"/>
                                        <p:tgtEl>
                                          <p:spTgt spid="22"/>
                                        </p:tgtEl>
                                      </p:cBhvr>
                                    </p:animEffect>
                                    <p:set>
                                      <p:cBhvr>
                                        <p:cTn id="61" dur="1" fill="hold">
                                          <p:stCondLst>
                                            <p:cond delay="749"/>
                                          </p:stCondLst>
                                        </p:cTn>
                                        <p:tgtEl>
                                          <p:spTgt spid="22"/>
                                        </p:tgtEl>
                                        <p:attrNameLst>
                                          <p:attrName>style.visibility</p:attrName>
                                        </p:attrNameLst>
                                      </p:cBhvr>
                                      <p:to>
                                        <p:strVal val="hidden"/>
                                      </p:to>
                                    </p:set>
                                  </p:childTnLst>
                                </p:cTn>
                              </p:par>
                              <p:par>
                                <p:cTn id="62" presetID="42"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anim calcmode="lin" valueType="num">
                                      <p:cBhvr>
                                        <p:cTn id="65" dur="500" fill="hold"/>
                                        <p:tgtEl>
                                          <p:spTgt spid="24"/>
                                        </p:tgtEl>
                                        <p:attrNameLst>
                                          <p:attrName>ppt_x</p:attrName>
                                        </p:attrNameLst>
                                      </p:cBhvr>
                                      <p:tavLst>
                                        <p:tav tm="0">
                                          <p:val>
                                            <p:strVal val="#ppt_x"/>
                                          </p:val>
                                        </p:tav>
                                        <p:tav tm="100000">
                                          <p:val>
                                            <p:strVal val="#ppt_x"/>
                                          </p:val>
                                        </p:tav>
                                      </p:tavLst>
                                    </p:anim>
                                    <p:anim calcmode="lin" valueType="num">
                                      <p:cBhvr>
                                        <p:cTn id="6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xit" presetSubtype="4" fill="hold" nodeType="clickEffect">
                                  <p:stCondLst>
                                    <p:cond delay="0"/>
                                  </p:stCondLst>
                                  <p:childTnLst>
                                    <p:animEffect transition="out" filter="wipe(down)">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par>
                                <p:cTn id="72" presetID="16" presetClass="entr" presetSubtype="21"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barn(inVertical)">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xit" presetSubtype="21" fill="hold" nodeType="clickEffect">
                                  <p:stCondLst>
                                    <p:cond delay="0"/>
                                  </p:stCondLst>
                                  <p:childTnLst>
                                    <p:animEffect transition="out" filter="barn(inVertical)">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22" presetClass="entr" presetSubtype="4"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down)">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xit" presetSubtype="32" fill="hold" nodeType="clickEffect">
                                  <p:stCondLst>
                                    <p:cond delay="0"/>
                                  </p:stCondLst>
                                  <p:childTnLst>
                                    <p:animEffect transition="out" filter="circle(out)">
                                      <p:cBhvr>
                                        <p:cTn id="86" dur="750"/>
                                        <p:tgtEl>
                                          <p:spTgt spid="28"/>
                                        </p:tgtEl>
                                      </p:cBhvr>
                                    </p:animEffect>
                                    <p:set>
                                      <p:cBhvr>
                                        <p:cTn id="87" dur="1" fill="hold">
                                          <p:stCondLst>
                                            <p:cond delay="749"/>
                                          </p:stCondLst>
                                        </p:cTn>
                                        <p:tgtEl>
                                          <p:spTgt spid="28"/>
                                        </p:tgtEl>
                                        <p:attrNameLst>
                                          <p:attrName>style.visibility</p:attrName>
                                        </p:attrNameLst>
                                      </p:cBhvr>
                                      <p:to>
                                        <p:strVal val="hidden"/>
                                      </p:to>
                                    </p:set>
                                  </p:childTnLst>
                                </p:cTn>
                              </p:par>
                              <p:par>
                                <p:cTn id="88" presetID="16" presetClass="entr" presetSubtype="21"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barn(inVertical)">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2" name="TextBox 1">
            <a:extLst>
              <a:ext uri="{FF2B5EF4-FFF2-40B4-BE49-F238E27FC236}">
                <a16:creationId xmlns:a16="http://schemas.microsoft.com/office/drawing/2014/main" id="{14548D6F-153E-4EA7-9B02-3B152470123D}"/>
              </a:ext>
            </a:extLst>
          </p:cNvPr>
          <p:cNvSpPr txBox="1"/>
          <p:nvPr/>
        </p:nvSpPr>
        <p:spPr>
          <a:xfrm>
            <a:off x="844063" y="2721114"/>
            <a:ext cx="10234246" cy="1200329"/>
          </a:xfrm>
          <a:prstGeom prst="rect">
            <a:avLst/>
          </a:prstGeom>
          <a:noFill/>
        </p:spPr>
        <p:txBody>
          <a:bodyPr wrap="square" rtlCol="0">
            <a:spAutoFit/>
          </a:bodyPr>
          <a:lstStyle/>
          <a:p>
            <a:pPr algn="ctr"/>
            <a:r>
              <a:rPr lang="vi-VN" sz="7200" i="1" dirty="0"/>
              <a:t>Demo</a:t>
            </a:r>
            <a:endParaRPr lang="en-US" sz="7200" i="1" dirty="0"/>
          </a:p>
        </p:txBody>
      </p:sp>
    </p:spTree>
    <p:extLst>
      <p:ext uri="{BB962C8B-B14F-4D97-AF65-F5344CB8AC3E}">
        <p14:creationId xmlns:p14="http://schemas.microsoft.com/office/powerpoint/2010/main" val="226523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2" name="TextBox 1">
            <a:extLst>
              <a:ext uri="{FF2B5EF4-FFF2-40B4-BE49-F238E27FC236}">
                <a16:creationId xmlns:a16="http://schemas.microsoft.com/office/drawing/2014/main" id="{14548D6F-153E-4EA7-9B02-3B152470123D}"/>
              </a:ext>
            </a:extLst>
          </p:cNvPr>
          <p:cNvSpPr txBox="1"/>
          <p:nvPr/>
        </p:nvSpPr>
        <p:spPr>
          <a:xfrm>
            <a:off x="844063" y="2721114"/>
            <a:ext cx="10234246" cy="1200329"/>
          </a:xfrm>
          <a:prstGeom prst="rect">
            <a:avLst/>
          </a:prstGeom>
          <a:noFill/>
        </p:spPr>
        <p:txBody>
          <a:bodyPr wrap="square" rtlCol="0">
            <a:spAutoFit/>
          </a:bodyPr>
          <a:lstStyle/>
          <a:p>
            <a:pPr algn="ctr"/>
            <a:r>
              <a:rPr lang="vi-VN" sz="7200" i="1" dirty="0"/>
              <a:t>Thank you</a:t>
            </a:r>
            <a:endParaRPr lang="en-US" sz="7200" i="1" dirty="0"/>
          </a:p>
        </p:txBody>
      </p:sp>
    </p:spTree>
    <p:extLst>
      <p:ext uri="{BB962C8B-B14F-4D97-AF65-F5344CB8AC3E}">
        <p14:creationId xmlns:p14="http://schemas.microsoft.com/office/powerpoint/2010/main" val="3746686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342899" y="281217"/>
            <a:ext cx="7236070" cy="584775"/>
          </a:xfrm>
          <a:prstGeom prst="rect">
            <a:avLst/>
          </a:prstGeom>
          <a:noFill/>
        </p:spPr>
        <p:txBody>
          <a:bodyPr wrap="square" rtlCol="0">
            <a:spAutoFit/>
          </a:bodyPr>
          <a:lstStyle/>
          <a:p>
            <a:r>
              <a:rPr lang="vi-VN" sz="3200" dirty="0">
                <a:solidFill>
                  <a:schemeClr val="bg1"/>
                </a:solidFill>
              </a:rPr>
              <a:t>Nội dung chính</a:t>
            </a:r>
            <a:endParaRPr lang="en-US" sz="3200" dirty="0">
              <a:solidFill>
                <a:schemeClr val="bg1"/>
              </a:solidFill>
            </a:endParaRPr>
          </a:p>
        </p:txBody>
      </p:sp>
      <p:sp>
        <p:nvSpPr>
          <p:cNvPr id="7" name="TextBox 6">
            <a:extLst>
              <a:ext uri="{FF2B5EF4-FFF2-40B4-BE49-F238E27FC236}">
                <a16:creationId xmlns:a16="http://schemas.microsoft.com/office/drawing/2014/main" id="{4F1CB997-F708-4B4B-6DC8-42FFE96ED802}"/>
              </a:ext>
            </a:extLst>
          </p:cNvPr>
          <p:cNvSpPr txBox="1"/>
          <p:nvPr/>
        </p:nvSpPr>
        <p:spPr>
          <a:xfrm>
            <a:off x="1421423" y="1356360"/>
            <a:ext cx="3897922" cy="2949525"/>
          </a:xfrm>
          <a:prstGeom prst="rect">
            <a:avLst/>
          </a:prstGeom>
          <a:noFill/>
        </p:spPr>
        <p:txBody>
          <a:bodyPr wrap="square" rtlCol="0">
            <a:spAutoFit/>
          </a:bodyPr>
          <a:lstStyle/>
          <a:p>
            <a:pPr marL="342900" indent="-342900">
              <a:lnSpc>
                <a:spcPct val="150000"/>
              </a:lnSpc>
              <a:buAutoNum type="arabicPeriod"/>
            </a:pPr>
            <a:r>
              <a:rPr lang="vi-VN" dirty="0">
                <a:latin typeface="+mj-lt"/>
              </a:rPr>
              <a:t>Giới thiệu công ty.</a:t>
            </a:r>
          </a:p>
          <a:p>
            <a:pPr marL="342900" indent="-342900">
              <a:lnSpc>
                <a:spcPct val="150000"/>
              </a:lnSpc>
              <a:buAutoNum type="arabicPeriod"/>
            </a:pPr>
            <a:r>
              <a:rPr lang="vi-VN" dirty="0">
                <a:latin typeface="+mj-lt"/>
              </a:rPr>
              <a:t>Quá trình thực tập.</a:t>
            </a:r>
          </a:p>
          <a:p>
            <a:pPr marL="342900" indent="-342900">
              <a:lnSpc>
                <a:spcPct val="150000"/>
              </a:lnSpc>
              <a:buAutoNum type="arabicPeriod"/>
            </a:pPr>
            <a:r>
              <a:rPr lang="vi-VN" dirty="0">
                <a:latin typeface="+mj-lt"/>
              </a:rPr>
              <a:t>Chức năng yêu cầu.</a:t>
            </a:r>
          </a:p>
          <a:p>
            <a:pPr marL="342900" indent="-342900">
              <a:lnSpc>
                <a:spcPct val="150000"/>
              </a:lnSpc>
              <a:buAutoNum type="arabicPeriod"/>
            </a:pPr>
            <a:r>
              <a:rPr lang="vi-VN" dirty="0">
                <a:latin typeface="+mj-lt"/>
              </a:rPr>
              <a:t>Thiết kế cơ sở dữ liệu.</a:t>
            </a:r>
          </a:p>
          <a:p>
            <a:pPr lvl="1">
              <a:lnSpc>
                <a:spcPct val="150000"/>
              </a:lnSpc>
            </a:pPr>
            <a:r>
              <a:rPr lang="vi-VN" dirty="0">
                <a:latin typeface="+mj-lt"/>
              </a:rPr>
              <a:t>4.1 Mô hình ER.</a:t>
            </a:r>
          </a:p>
          <a:p>
            <a:pPr lvl="1">
              <a:lnSpc>
                <a:spcPct val="150000"/>
              </a:lnSpc>
            </a:pPr>
            <a:r>
              <a:rPr lang="vi-VN" dirty="0">
                <a:latin typeface="+mj-lt"/>
              </a:rPr>
              <a:t>4.2 Mô hình quan hệ.</a:t>
            </a:r>
          </a:p>
          <a:p>
            <a:pPr lvl="1">
              <a:lnSpc>
                <a:spcPct val="150000"/>
              </a:lnSpc>
            </a:pPr>
            <a:r>
              <a:rPr lang="vi-VN" dirty="0">
                <a:latin typeface="+mj-lt"/>
              </a:rPr>
              <a:t>4.3 Mô hình diagram.</a:t>
            </a:r>
          </a:p>
        </p:txBody>
      </p:sp>
      <p:sp>
        <p:nvSpPr>
          <p:cNvPr id="9" name="TextBox 8">
            <a:extLst>
              <a:ext uri="{FF2B5EF4-FFF2-40B4-BE49-F238E27FC236}">
                <a16:creationId xmlns:a16="http://schemas.microsoft.com/office/drawing/2014/main" id="{A03D0896-004E-DC11-89E3-65590E65058F}"/>
              </a:ext>
            </a:extLst>
          </p:cNvPr>
          <p:cNvSpPr txBox="1"/>
          <p:nvPr/>
        </p:nvSpPr>
        <p:spPr>
          <a:xfrm>
            <a:off x="6641123" y="1537049"/>
            <a:ext cx="4410808" cy="457754"/>
          </a:xfrm>
          <a:prstGeom prst="rect">
            <a:avLst/>
          </a:prstGeom>
          <a:noFill/>
        </p:spPr>
        <p:txBody>
          <a:bodyPr wrap="square" rtlCol="0">
            <a:spAutoFit/>
          </a:bodyPr>
          <a:lstStyle/>
          <a:p>
            <a:pPr>
              <a:lnSpc>
                <a:spcPct val="150000"/>
              </a:lnSpc>
            </a:pPr>
            <a:r>
              <a:rPr lang="vi-VN" dirty="0"/>
              <a:t>5. </a:t>
            </a:r>
            <a:r>
              <a:rPr lang="vi-VN" dirty="0">
                <a:latin typeface="+mj-lt"/>
              </a:rPr>
              <a:t>Giao diện ứng dụng.</a:t>
            </a:r>
          </a:p>
        </p:txBody>
      </p:sp>
    </p:spTree>
    <p:extLst>
      <p:ext uri="{BB962C8B-B14F-4D97-AF65-F5344CB8AC3E}">
        <p14:creationId xmlns:p14="http://schemas.microsoft.com/office/powerpoint/2010/main" val="4121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Giới thiệu công ty</a:t>
            </a:r>
            <a:endParaRPr lang="en-US" sz="3200" dirty="0">
              <a:solidFill>
                <a:schemeClr val="bg1"/>
              </a:solidFill>
            </a:endParaRPr>
          </a:p>
        </p:txBody>
      </p:sp>
      <p:sp>
        <p:nvSpPr>
          <p:cNvPr id="5" name="TextBox 4">
            <a:extLst>
              <a:ext uri="{FF2B5EF4-FFF2-40B4-BE49-F238E27FC236}">
                <a16:creationId xmlns:a16="http://schemas.microsoft.com/office/drawing/2014/main" id="{414DF68E-FA8C-7F46-974A-8BF07ED264FF}"/>
              </a:ext>
            </a:extLst>
          </p:cNvPr>
          <p:cNvSpPr txBox="1"/>
          <p:nvPr/>
        </p:nvSpPr>
        <p:spPr>
          <a:xfrm>
            <a:off x="272562" y="1608897"/>
            <a:ext cx="6893169" cy="3277820"/>
          </a:xfrm>
          <a:prstGeom prst="rect">
            <a:avLst/>
          </a:prstGeom>
          <a:noFill/>
        </p:spPr>
        <p:txBody>
          <a:bodyPr wrap="square" rtlCol="0">
            <a:spAutoFit/>
          </a:bodyPr>
          <a:lstStyle/>
          <a:p>
            <a:pPr>
              <a:lnSpc>
                <a:spcPct val="150000"/>
              </a:lnSpc>
            </a:pPr>
            <a:r>
              <a:rPr lang="vi-VN" dirty="0">
                <a:latin typeface="+mj-lt"/>
              </a:rPr>
              <a:t>Tên công ty: Công Ty TNHH Thương Mại Dịch Vụ Kỹ Thuật Bằng Hữu.</a:t>
            </a:r>
            <a:endParaRPr lang="en-US" dirty="0">
              <a:latin typeface="+mj-lt"/>
            </a:endParaRPr>
          </a:p>
          <a:p>
            <a:pPr>
              <a:lnSpc>
                <a:spcPct val="150000"/>
              </a:lnSpc>
            </a:pPr>
            <a:r>
              <a:rPr lang="vi-VN" dirty="0">
                <a:latin typeface="+mj-lt"/>
              </a:rPr>
              <a:t>Địa chỉ: 207/12A Bạch Đằng, Phường 15, Quận Bình Thạnh, TP Hồ Chí Minh.</a:t>
            </a:r>
            <a:endParaRPr lang="en-US" dirty="0">
              <a:latin typeface="+mj-lt"/>
            </a:endParaRPr>
          </a:p>
          <a:p>
            <a:pPr>
              <a:lnSpc>
                <a:spcPct val="150000"/>
              </a:lnSpc>
            </a:pPr>
            <a:r>
              <a:rPr lang="vi-VN" dirty="0">
                <a:latin typeface="+mj-lt"/>
              </a:rPr>
              <a:t>Tên giao dịch: FCSE CO.,LTD.</a:t>
            </a:r>
          </a:p>
          <a:p>
            <a:pPr>
              <a:lnSpc>
                <a:spcPct val="150000"/>
              </a:lnSpc>
            </a:pPr>
            <a:r>
              <a:rPr lang="vi-VN" dirty="0">
                <a:latin typeface="+mj-lt"/>
              </a:rPr>
              <a:t>Đại diện pháp luật: Lê Ngọc Hùng.</a:t>
            </a:r>
            <a:endParaRPr lang="en-US" dirty="0">
              <a:latin typeface="+mj-lt"/>
            </a:endParaRPr>
          </a:p>
          <a:p>
            <a:pPr>
              <a:lnSpc>
                <a:spcPct val="150000"/>
              </a:lnSpc>
            </a:pPr>
            <a:r>
              <a:rPr lang="vi-VN" dirty="0">
                <a:latin typeface="+mj-lt"/>
              </a:rPr>
              <a:t>Ngày bắt đầu hoạt động: 28/09/2010.</a:t>
            </a:r>
            <a:endParaRPr lang="en-US" dirty="0">
              <a:latin typeface="+mj-lt"/>
            </a:endParaRPr>
          </a:p>
          <a:p>
            <a:pPr>
              <a:lnSpc>
                <a:spcPct val="150000"/>
              </a:lnSpc>
            </a:pPr>
            <a:endParaRPr lang="en-US" dirty="0">
              <a:latin typeface="+mj-lt"/>
            </a:endParaRPr>
          </a:p>
          <a:p>
            <a:endParaRPr lang="en-US" dirty="0"/>
          </a:p>
        </p:txBody>
      </p:sp>
      <p:pic>
        <p:nvPicPr>
          <p:cNvPr id="7" name="Picture 6">
            <a:extLst>
              <a:ext uri="{FF2B5EF4-FFF2-40B4-BE49-F238E27FC236}">
                <a16:creationId xmlns:a16="http://schemas.microsoft.com/office/drawing/2014/main" id="{1D2B3C2A-BDD1-254B-CE0F-1814AE06F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632" y="1421423"/>
            <a:ext cx="3048000" cy="3048000"/>
          </a:xfrm>
          <a:prstGeom prst="rect">
            <a:avLst/>
          </a:prstGeom>
        </p:spPr>
      </p:pic>
    </p:spTree>
    <p:extLst>
      <p:ext uri="{BB962C8B-B14F-4D97-AF65-F5344CB8AC3E}">
        <p14:creationId xmlns:p14="http://schemas.microsoft.com/office/powerpoint/2010/main" val="1907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Giới thiệu công ty</a:t>
            </a:r>
            <a:endParaRPr lang="en-US" sz="3200" dirty="0">
              <a:solidFill>
                <a:schemeClr val="bg1"/>
              </a:solidFill>
            </a:endParaRPr>
          </a:p>
        </p:txBody>
      </p:sp>
      <p:sp>
        <p:nvSpPr>
          <p:cNvPr id="5" name="TextBox 4">
            <a:extLst>
              <a:ext uri="{FF2B5EF4-FFF2-40B4-BE49-F238E27FC236}">
                <a16:creationId xmlns:a16="http://schemas.microsoft.com/office/drawing/2014/main" id="{414DF68E-FA8C-7F46-974A-8BF07ED264FF}"/>
              </a:ext>
            </a:extLst>
          </p:cNvPr>
          <p:cNvSpPr txBox="1"/>
          <p:nvPr/>
        </p:nvSpPr>
        <p:spPr>
          <a:xfrm>
            <a:off x="272562" y="1608897"/>
            <a:ext cx="6893169" cy="3277820"/>
          </a:xfrm>
          <a:prstGeom prst="rect">
            <a:avLst/>
          </a:prstGeom>
          <a:noFill/>
        </p:spPr>
        <p:txBody>
          <a:bodyPr wrap="square" rtlCol="0">
            <a:spAutoFit/>
          </a:bodyPr>
          <a:lstStyle/>
          <a:p>
            <a:pPr>
              <a:lnSpc>
                <a:spcPct val="150000"/>
              </a:lnSpc>
            </a:pPr>
            <a:r>
              <a:rPr lang="vi-VN" dirty="0">
                <a:latin typeface="+mj-lt"/>
              </a:rPr>
              <a:t>Công ty TNHH Thương mại dịch vụ Kỹ thuật Bằng Hữu ( FCSE) được thành lập năm 2009, là công ty chuyên cung cấp những sản phẩm và dịch vụ trong ngành công nghiệp, kinh doanh bán lẻ, công nghệ thông tin.</a:t>
            </a:r>
            <a:endParaRPr lang="en-US" dirty="0">
              <a:latin typeface="+mj-lt"/>
            </a:endParaRPr>
          </a:p>
          <a:p>
            <a:pPr>
              <a:lnSpc>
                <a:spcPct val="150000"/>
              </a:lnSpc>
            </a:pPr>
            <a:r>
              <a:rPr lang="vi-VN" dirty="0">
                <a:latin typeface="+mj-lt"/>
              </a:rPr>
              <a:t>Từ năm 2013 đến nay, FCSE đã thành lập một đội ngũ về công nghệ thông tin. Công ty nhận lập trình hệ thống quản lý, viết phần mềm, trò chơi và thiết kế website cho các trung tâm giáo dục, công ty trong nước và ngoài nước</a:t>
            </a:r>
            <a:endParaRPr lang="en-US" dirty="0">
              <a:latin typeface="+mj-lt"/>
            </a:endParaRPr>
          </a:p>
          <a:p>
            <a:endParaRPr lang="en-US" dirty="0"/>
          </a:p>
        </p:txBody>
      </p:sp>
      <p:pic>
        <p:nvPicPr>
          <p:cNvPr id="7" name="Picture 6">
            <a:extLst>
              <a:ext uri="{FF2B5EF4-FFF2-40B4-BE49-F238E27FC236}">
                <a16:creationId xmlns:a16="http://schemas.microsoft.com/office/drawing/2014/main" id="{1D2B3C2A-BDD1-254B-CE0F-1814AE06F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632" y="1421423"/>
            <a:ext cx="3048000" cy="3048000"/>
          </a:xfrm>
          <a:prstGeom prst="rect">
            <a:avLst/>
          </a:prstGeom>
        </p:spPr>
      </p:pic>
    </p:spTree>
    <p:extLst>
      <p:ext uri="{BB962C8B-B14F-4D97-AF65-F5344CB8AC3E}">
        <p14:creationId xmlns:p14="http://schemas.microsoft.com/office/powerpoint/2010/main" val="4621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Quá trình thực tập</a:t>
            </a:r>
            <a:endParaRPr lang="en-US" sz="3200" dirty="0">
              <a:solidFill>
                <a:schemeClr val="bg1"/>
              </a:solidFill>
            </a:endParaRPr>
          </a:p>
        </p:txBody>
      </p:sp>
      <p:graphicFrame>
        <p:nvGraphicFramePr>
          <p:cNvPr id="2" name="Table 1">
            <a:extLst>
              <a:ext uri="{FF2B5EF4-FFF2-40B4-BE49-F238E27FC236}">
                <a16:creationId xmlns:a16="http://schemas.microsoft.com/office/drawing/2014/main" id="{AB01949B-AD2D-AFAE-C2C3-49164A1028A4}"/>
              </a:ext>
            </a:extLst>
          </p:cNvPr>
          <p:cNvGraphicFramePr>
            <a:graphicFrameLocks noGrp="1"/>
          </p:cNvGraphicFramePr>
          <p:nvPr>
            <p:extLst>
              <p:ext uri="{D42A27DB-BD31-4B8C-83A1-F6EECF244321}">
                <p14:modId xmlns:p14="http://schemas.microsoft.com/office/powerpoint/2010/main" val="2654890488"/>
              </p:ext>
            </p:extLst>
          </p:nvPr>
        </p:nvGraphicFramePr>
        <p:xfrm>
          <a:off x="5155711" y="1470200"/>
          <a:ext cx="6625984" cy="2930864"/>
        </p:xfrm>
        <a:graphic>
          <a:graphicData uri="http://schemas.openxmlformats.org/drawingml/2006/table">
            <a:tbl>
              <a:tblPr firstRow="1" bandRow="1">
                <a:tableStyleId>{F5AB1C69-6EDB-4FF4-983F-18BD219EF322}</a:tableStyleId>
              </a:tblPr>
              <a:tblGrid>
                <a:gridCol w="828248">
                  <a:extLst>
                    <a:ext uri="{9D8B030D-6E8A-4147-A177-3AD203B41FA5}">
                      <a16:colId xmlns:a16="http://schemas.microsoft.com/office/drawing/2014/main" val="789517906"/>
                    </a:ext>
                  </a:extLst>
                </a:gridCol>
                <a:gridCol w="828248">
                  <a:extLst>
                    <a:ext uri="{9D8B030D-6E8A-4147-A177-3AD203B41FA5}">
                      <a16:colId xmlns:a16="http://schemas.microsoft.com/office/drawing/2014/main" val="2932329489"/>
                    </a:ext>
                  </a:extLst>
                </a:gridCol>
                <a:gridCol w="828248">
                  <a:extLst>
                    <a:ext uri="{9D8B030D-6E8A-4147-A177-3AD203B41FA5}">
                      <a16:colId xmlns:a16="http://schemas.microsoft.com/office/drawing/2014/main" val="3708291435"/>
                    </a:ext>
                  </a:extLst>
                </a:gridCol>
                <a:gridCol w="828248">
                  <a:extLst>
                    <a:ext uri="{9D8B030D-6E8A-4147-A177-3AD203B41FA5}">
                      <a16:colId xmlns:a16="http://schemas.microsoft.com/office/drawing/2014/main" val="4020501505"/>
                    </a:ext>
                  </a:extLst>
                </a:gridCol>
                <a:gridCol w="828248">
                  <a:extLst>
                    <a:ext uri="{9D8B030D-6E8A-4147-A177-3AD203B41FA5}">
                      <a16:colId xmlns:a16="http://schemas.microsoft.com/office/drawing/2014/main" val="1225568004"/>
                    </a:ext>
                  </a:extLst>
                </a:gridCol>
                <a:gridCol w="828248">
                  <a:extLst>
                    <a:ext uri="{9D8B030D-6E8A-4147-A177-3AD203B41FA5}">
                      <a16:colId xmlns:a16="http://schemas.microsoft.com/office/drawing/2014/main" val="2318842087"/>
                    </a:ext>
                  </a:extLst>
                </a:gridCol>
                <a:gridCol w="828248">
                  <a:extLst>
                    <a:ext uri="{9D8B030D-6E8A-4147-A177-3AD203B41FA5}">
                      <a16:colId xmlns:a16="http://schemas.microsoft.com/office/drawing/2014/main" val="447170288"/>
                    </a:ext>
                  </a:extLst>
                </a:gridCol>
                <a:gridCol w="828248">
                  <a:extLst>
                    <a:ext uri="{9D8B030D-6E8A-4147-A177-3AD203B41FA5}">
                      <a16:colId xmlns:a16="http://schemas.microsoft.com/office/drawing/2014/main" val="2556580400"/>
                    </a:ext>
                  </a:extLst>
                </a:gridCol>
              </a:tblGrid>
              <a:tr h="640284">
                <a:tc>
                  <a:txBody>
                    <a:bodyPr/>
                    <a:lstStyle/>
                    <a:p>
                      <a:pPr marL="0" marR="0" algn="ctr" defTabSz="914400" rtl="0" eaLnBrk="1" latinLnBrk="0" hangingPunct="1">
                        <a:lnSpc>
                          <a:spcPct val="150000"/>
                        </a:lnSpc>
                        <a:spcBef>
                          <a:spcPts val="1200"/>
                        </a:spcBef>
                        <a:spcAft>
                          <a:spcPts val="0"/>
                        </a:spcAft>
                        <a:tabLst>
                          <a:tab pos="8229600" algn="l"/>
                        </a:tabLst>
                      </a:pPr>
                      <a:r>
                        <a:rPr lang="en-US" sz="1300" b="1" kern="100" dirty="0">
                          <a:solidFill>
                            <a:schemeClr val="lt1"/>
                          </a:solidFill>
                          <a:effectLst/>
                          <a:latin typeface="+mj-lt"/>
                          <a:cs typeface="Times New Roman" panose="02020603050405020304" pitchFamily="18" charset="0"/>
                        </a:rPr>
                        <a:t>x: </a:t>
                      </a:r>
                      <a:r>
                        <a:rPr lang="en-US" sz="1300" b="1" kern="100" dirty="0" err="1">
                          <a:solidFill>
                            <a:schemeClr val="lt1"/>
                          </a:solidFill>
                          <a:effectLst/>
                          <a:latin typeface="+mj-lt"/>
                          <a:cs typeface="Times New Roman" panose="02020603050405020304" pitchFamily="18" charset="0"/>
                        </a:rPr>
                        <a:t>đi</a:t>
                      </a:r>
                      <a:r>
                        <a:rPr lang="en-US" sz="1300" b="1" kern="100" dirty="0">
                          <a:solidFill>
                            <a:schemeClr val="lt1"/>
                          </a:solidFill>
                          <a:effectLst/>
                          <a:latin typeface="+mj-lt"/>
                          <a:cs typeface="Times New Roman" panose="02020603050405020304" pitchFamily="18" charset="0"/>
                        </a:rPr>
                        <a:t> </a:t>
                      </a:r>
                      <a:r>
                        <a:rPr lang="vi-VN" sz="1300" b="1" kern="100" dirty="0">
                          <a:solidFill>
                            <a:schemeClr val="lt1"/>
                          </a:solidFill>
                          <a:effectLst/>
                          <a:latin typeface="+mj-lt"/>
                          <a:cs typeface="Times New Roman" panose="02020603050405020304" pitchFamily="18" charset="0"/>
                        </a:rPr>
                        <a:t>thực tập</a:t>
                      </a:r>
                      <a:endParaRPr lang="en-US" sz="1300" b="1" kern="100" dirty="0">
                        <a:solidFill>
                          <a:schemeClr val="lt1"/>
                        </a:solidFill>
                        <a:effectLst/>
                        <a:latin typeface="+mj-lt"/>
                        <a:cs typeface="Times New Roman" panose="02020603050405020304" pitchFamily="18" charset="0"/>
                      </a:endParaRPr>
                    </a:p>
                  </a:txBody>
                  <a:tcPr anchor="ctr"/>
                </a:tc>
                <a:tc>
                  <a:txBody>
                    <a:bodyPr/>
                    <a:lstStyle/>
                    <a:p>
                      <a:pPr marL="0" marR="0" algn="ctr">
                        <a:lnSpc>
                          <a:spcPct val="150000"/>
                        </a:lnSpc>
                        <a:spcBef>
                          <a:spcPts val="1200"/>
                        </a:spcBef>
                        <a:spcAft>
                          <a:spcPts val="60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2</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3</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4</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5</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6</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Thứ 7</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8229600" algn="l"/>
                        </a:tabLst>
                      </a:pPr>
                      <a:r>
                        <a:rPr lang="vi-VN" sz="1300" b="1" kern="100" dirty="0">
                          <a:effectLst/>
                          <a:latin typeface="+mj-lt"/>
                          <a:ea typeface="Calibri" panose="020F0502020204030204" pitchFamily="34" charset="0"/>
                          <a:cs typeface="Times New Roman" panose="02020603050405020304" pitchFamily="18" charset="0"/>
                        </a:rPr>
                        <a:t>CN</a:t>
                      </a:r>
                      <a:endParaRPr lang="en-US" sz="1100" kern="1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5936493"/>
                  </a:ext>
                </a:extLst>
              </a:tr>
              <a:tr h="758959">
                <a:tc>
                  <a:txBody>
                    <a:bodyPr/>
                    <a:lstStyle/>
                    <a:p>
                      <a:pPr marL="0" marR="0" algn="just">
                        <a:lnSpc>
                          <a:spcPct val="150000"/>
                        </a:lnSpc>
                        <a:spcBef>
                          <a:spcPts val="600"/>
                        </a:spcBef>
                        <a:spcAft>
                          <a:spcPts val="60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Tuần 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600"/>
                        </a:spcBef>
                        <a:spcAft>
                          <a:spcPts val="60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(04/03)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dirty="0"/>
                    </a:p>
                  </a:txBody>
                  <a:tcPr/>
                </a:tc>
                <a:tc>
                  <a:txBody>
                    <a:bodyPr/>
                    <a:lstStyle/>
                    <a:p>
                      <a:endParaRPr lang="en-US"/>
                    </a:p>
                  </a:txBody>
                  <a:tcPr/>
                </a:tc>
                <a:extLst>
                  <a:ext uri="{0D108BD9-81ED-4DB2-BD59-A6C34878D82A}">
                    <a16:rowId xmlns:a16="http://schemas.microsoft.com/office/drawing/2014/main" val="1495728433"/>
                  </a:ext>
                </a:extLst>
              </a:tr>
              <a:tr h="758959">
                <a:tc>
                  <a:txBody>
                    <a:bodyPr/>
                    <a:lstStyle/>
                    <a:p>
                      <a:pPr marL="0" marR="0" algn="just">
                        <a:lnSpc>
                          <a:spcPct val="150000"/>
                        </a:lnSpc>
                        <a:spcBef>
                          <a:spcPts val="600"/>
                        </a:spcBef>
                        <a:spcAft>
                          <a:spcPts val="60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Tuần 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600"/>
                        </a:spcBef>
                        <a:spcAft>
                          <a:spcPts val="60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(11/03)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dirty="0"/>
                    </a:p>
                  </a:txBody>
                  <a:tcPr/>
                </a:tc>
                <a:tc>
                  <a:txBody>
                    <a:bodyPr/>
                    <a:lstStyle/>
                    <a:p>
                      <a:endParaRPr lang="en-US"/>
                    </a:p>
                  </a:txBody>
                  <a:tcPr/>
                </a:tc>
                <a:extLst>
                  <a:ext uri="{0D108BD9-81ED-4DB2-BD59-A6C34878D82A}">
                    <a16:rowId xmlns:a16="http://schemas.microsoft.com/office/drawing/2014/main" val="3691761628"/>
                  </a:ext>
                </a:extLst>
              </a:tr>
              <a:tr h="758959">
                <a:tc>
                  <a:txBody>
                    <a:bodyPr/>
                    <a:lstStyle/>
                    <a:p>
                      <a:pPr marL="0" marR="0" algn="just">
                        <a:lnSpc>
                          <a:spcPct val="150000"/>
                        </a:lnSpc>
                        <a:spcBef>
                          <a:spcPts val="600"/>
                        </a:spcBef>
                        <a:spcAft>
                          <a:spcPts val="60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Tuần 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600"/>
                        </a:spcBef>
                        <a:spcAft>
                          <a:spcPts val="60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(18/03)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800"/>
                        </a:spcBef>
                        <a:spcAft>
                          <a:spcPts val="0"/>
                        </a:spcAft>
                        <a:tabLst>
                          <a:tab pos="8229600" algn="l"/>
                        </a:tabLst>
                      </a:pPr>
                      <a:r>
                        <a:rPr lang="vi-VN" sz="13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2940795"/>
                  </a:ext>
                </a:extLst>
              </a:tr>
            </a:tbl>
          </a:graphicData>
        </a:graphic>
      </p:graphicFrame>
      <p:sp>
        <p:nvSpPr>
          <p:cNvPr id="4" name="TextBox 3">
            <a:extLst>
              <a:ext uri="{FF2B5EF4-FFF2-40B4-BE49-F238E27FC236}">
                <a16:creationId xmlns:a16="http://schemas.microsoft.com/office/drawing/2014/main" id="{E70A7C63-1353-BE32-36ED-A07D26305016}"/>
              </a:ext>
            </a:extLst>
          </p:cNvPr>
          <p:cNvSpPr txBox="1"/>
          <p:nvPr/>
        </p:nvSpPr>
        <p:spPr>
          <a:xfrm>
            <a:off x="272562" y="1661745"/>
            <a:ext cx="4686300" cy="2862322"/>
          </a:xfrm>
          <a:prstGeom prst="rect">
            <a:avLst/>
          </a:prstGeom>
          <a:noFill/>
        </p:spPr>
        <p:txBody>
          <a:bodyPr wrap="square" rtlCol="0">
            <a:spAutoFit/>
          </a:bodyPr>
          <a:lstStyle/>
          <a:p>
            <a:pPr algn="just">
              <a:lnSpc>
                <a:spcPct val="150000"/>
              </a:lnSpc>
            </a:pPr>
            <a:r>
              <a:rPr lang="vi-VN" dirty="0">
                <a:latin typeface="+mj-lt"/>
              </a:rPr>
              <a:t>Nhiệm vụ:</a:t>
            </a:r>
          </a:p>
          <a:p>
            <a:pPr algn="just">
              <a:lnSpc>
                <a:spcPct val="150000"/>
              </a:lnSpc>
            </a:pPr>
            <a:r>
              <a:rPr lang="vi-VN" dirty="0">
                <a:latin typeface="+mj-lt"/>
              </a:rPr>
              <a:t>Tuần 1: Ký hợp đồng, tìm hiểu văn hóa công ty, làm quen với môi trường làm việc.</a:t>
            </a:r>
          </a:p>
          <a:p>
            <a:pPr algn="just">
              <a:lnSpc>
                <a:spcPct val="150000"/>
              </a:lnSpc>
            </a:pPr>
            <a:r>
              <a:rPr lang="vi-VN" dirty="0">
                <a:latin typeface="+mj-lt"/>
              </a:rPr>
              <a:t>Tuần 2, 3: Thực hiện các bài tập, tìm hiểu thông tin về công nghệ .NET được giao, báo cáo với Leader.</a:t>
            </a:r>
          </a:p>
          <a:p>
            <a:endParaRPr lang="en-US" dirty="0"/>
          </a:p>
        </p:txBody>
      </p:sp>
    </p:spTree>
    <p:extLst>
      <p:ext uri="{BB962C8B-B14F-4D97-AF65-F5344CB8AC3E}">
        <p14:creationId xmlns:p14="http://schemas.microsoft.com/office/powerpoint/2010/main" val="4074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Chức năng yêu cầu</a:t>
            </a:r>
            <a:endParaRPr lang="en-US" sz="3200" dirty="0">
              <a:solidFill>
                <a:schemeClr val="bg1"/>
              </a:solidFill>
            </a:endParaRPr>
          </a:p>
        </p:txBody>
      </p:sp>
      <p:sp>
        <p:nvSpPr>
          <p:cNvPr id="5" name="TextBox 4">
            <a:extLst>
              <a:ext uri="{FF2B5EF4-FFF2-40B4-BE49-F238E27FC236}">
                <a16:creationId xmlns:a16="http://schemas.microsoft.com/office/drawing/2014/main" id="{414DF68E-FA8C-7F46-974A-8BF07ED264FF}"/>
              </a:ext>
            </a:extLst>
          </p:cNvPr>
          <p:cNvSpPr txBox="1"/>
          <p:nvPr/>
        </p:nvSpPr>
        <p:spPr>
          <a:xfrm>
            <a:off x="400050" y="1389105"/>
            <a:ext cx="6233747" cy="3366563"/>
          </a:xfrm>
          <a:prstGeom prst="rect">
            <a:avLst/>
          </a:prstGeom>
          <a:noFill/>
        </p:spPr>
        <p:txBody>
          <a:bodyPr wrap="square" rtlCol="0">
            <a:spAutoFit/>
          </a:bodyPr>
          <a:lstStyle/>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Hiển thị các tất các sản phẩm mà cửa hàng đang kinh doanh, phân theo loại sản phẩm.</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Tìm kiểm sản phẩm theo tên.</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Xem, chỉnh sửa thông tin của sản phẩm.</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Cập nhật trạng thái của sản phẩm: đã bán hết.</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Tự động tính tổng tiền các sản phẩm được mua.</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Xuất hóa đơn mua cho khách hàng.</a:t>
            </a:r>
          </a:p>
          <a:p>
            <a:pPr marL="285750" marR="0" lvl="0" indent="-285750" algn="just">
              <a:lnSpc>
                <a:spcPct val="150000"/>
              </a:lnSpc>
              <a:spcBef>
                <a:spcPts val="0"/>
              </a:spcBef>
              <a:spcAft>
                <a:spcPts val="0"/>
              </a:spcAft>
              <a:buFont typeface="Wingdings" panose="05000000000000000000" pitchFamily="2" charset="2"/>
              <a:buChar char="v"/>
            </a:pPr>
            <a:r>
              <a:rPr lang="vi-VN" kern="100" dirty="0">
                <a:latin typeface="Times New Roman" panose="02020603050405020304" pitchFamily="18" charset="0"/>
                <a:ea typeface="Calibri" panose="020F0502020204030204" pitchFamily="34" charset="0"/>
                <a:cs typeface="Times New Roman" panose="02020603050405020304" pitchFamily="18" charset="0"/>
              </a:rPr>
              <a:t>Thay đổi mật khẩu đăng nhập.</a:t>
            </a:r>
          </a:p>
        </p:txBody>
      </p:sp>
      <p:pic>
        <p:nvPicPr>
          <p:cNvPr id="4" name="Picture 3">
            <a:extLst>
              <a:ext uri="{FF2B5EF4-FFF2-40B4-BE49-F238E27FC236}">
                <a16:creationId xmlns:a16="http://schemas.microsoft.com/office/drawing/2014/main" id="{726EDDEF-E1AB-B9B4-F187-F693F51E4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369" y="1389105"/>
            <a:ext cx="3358662" cy="3538344"/>
          </a:xfrm>
          <a:prstGeom prst="rect">
            <a:avLst/>
          </a:prstGeom>
        </p:spPr>
      </p:pic>
    </p:spTree>
    <p:extLst>
      <p:ext uri="{BB962C8B-B14F-4D97-AF65-F5344CB8AC3E}">
        <p14:creationId xmlns:p14="http://schemas.microsoft.com/office/powerpoint/2010/main" val="26659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ER</a:t>
            </a:r>
            <a:endParaRPr lang="en-US" sz="3200" dirty="0">
              <a:solidFill>
                <a:schemeClr val="bg1"/>
              </a:solidFill>
            </a:endParaRPr>
          </a:p>
        </p:txBody>
      </p:sp>
      <p:pic>
        <p:nvPicPr>
          <p:cNvPr id="5" name="Picture 4">
            <a:extLst>
              <a:ext uri="{FF2B5EF4-FFF2-40B4-BE49-F238E27FC236}">
                <a16:creationId xmlns:a16="http://schemas.microsoft.com/office/drawing/2014/main" id="{34A9AB00-6C41-4F99-EE19-60456753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998" y="1222600"/>
            <a:ext cx="6050804" cy="4884843"/>
          </a:xfrm>
          <a:prstGeom prst="rect">
            <a:avLst/>
          </a:prstGeom>
        </p:spPr>
      </p:pic>
    </p:spTree>
    <p:extLst>
      <p:ext uri="{BB962C8B-B14F-4D97-AF65-F5344CB8AC3E}">
        <p14:creationId xmlns:p14="http://schemas.microsoft.com/office/powerpoint/2010/main" val="8926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quan hệ</a:t>
            </a:r>
            <a:endParaRPr lang="en-US" sz="3200" dirty="0">
              <a:solidFill>
                <a:schemeClr val="bg1"/>
              </a:solidFill>
            </a:endParaRPr>
          </a:p>
        </p:txBody>
      </p:sp>
      <p:sp>
        <p:nvSpPr>
          <p:cNvPr id="2" name="TextBox 1">
            <a:extLst>
              <a:ext uri="{FF2B5EF4-FFF2-40B4-BE49-F238E27FC236}">
                <a16:creationId xmlns:a16="http://schemas.microsoft.com/office/drawing/2014/main" id="{E2EFFC83-FEF4-D13F-0358-C69D2443894B}"/>
              </a:ext>
            </a:extLst>
          </p:cNvPr>
          <p:cNvSpPr txBox="1"/>
          <p:nvPr/>
        </p:nvSpPr>
        <p:spPr>
          <a:xfrm>
            <a:off x="517280" y="1608993"/>
            <a:ext cx="11157439" cy="2862322"/>
          </a:xfrm>
          <a:prstGeom prst="rect">
            <a:avLst/>
          </a:prstGeom>
          <a:noFill/>
        </p:spPr>
        <p:txBody>
          <a:bodyPr wrap="square" rtlCol="0">
            <a:spAutoFit/>
          </a:bodyPr>
          <a:lstStyle/>
          <a:p>
            <a:pPr algn="just">
              <a:lnSpc>
                <a:spcPct val="150000"/>
              </a:lnSpc>
            </a:pPr>
            <a:r>
              <a:rPr lang="en-US" dirty="0" err="1">
                <a:latin typeface="Times New Roman" panose="02020603050405020304" pitchFamily="18" charset="0"/>
                <a:cs typeface="Times New Roman" panose="02020603050405020304" pitchFamily="18" charset="0"/>
              </a:rPr>
              <a:t>RoleEmployee</a:t>
            </a:r>
            <a:r>
              <a:rPr lang="en-US" dirty="0">
                <a:latin typeface="Times New Roman" panose="02020603050405020304" pitchFamily="18" charset="0"/>
                <a:cs typeface="Times New Roman" panose="02020603050405020304" pitchFamily="18" charset="0"/>
              </a:rPr>
              <a:t>(</a:t>
            </a:r>
            <a:r>
              <a:rPr lang="en-US" b="1" u="sng" dirty="0" err="1">
                <a:latin typeface="Times New Roman" panose="02020603050405020304" pitchFamily="18" charset="0"/>
                <a:cs typeface="Times New Roman" panose="02020603050405020304" pitchFamily="18" charset="0"/>
              </a:rPr>
              <a:t>IdRole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NameRole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Employee(</a:t>
            </a:r>
            <a:r>
              <a:rPr lang="en-US" b="1" u="sng" dirty="0" err="1">
                <a:latin typeface="Times New Roman" panose="02020603050405020304" pitchFamily="18" charset="0"/>
                <a:cs typeface="Times New Roman" panose="02020603050405020304" pitchFamily="18" charset="0"/>
              </a:rPr>
              <a:t>IdEmployee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NameEmployee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BirthDay</a:t>
            </a:r>
            <a:r>
              <a:rPr lang="en-US" dirty="0">
                <a:latin typeface="Times New Roman" panose="02020603050405020304" pitchFamily="18" charset="0"/>
                <a:cs typeface="Times New Roman" panose="02020603050405020304" pitchFamily="18" charset="0"/>
              </a:rPr>
              <a:t>, Gender, Address, Email, Password, </a:t>
            </a:r>
            <a:r>
              <a:rPr lang="en-US" b="1" dirty="0" err="1">
                <a:latin typeface="Times New Roman" panose="02020603050405020304" pitchFamily="18" charset="0"/>
                <a:cs typeface="Times New Roman" panose="02020603050405020304" pitchFamily="18" charset="0"/>
              </a:rPr>
              <a:t>IdRole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err="1">
                <a:latin typeface="Times New Roman" panose="02020603050405020304" pitchFamily="18" charset="0"/>
                <a:cs typeface="Times New Roman" panose="02020603050405020304" pitchFamily="18" charset="0"/>
              </a:rPr>
              <a:t>TypeProduct</a:t>
            </a:r>
            <a:r>
              <a:rPr lang="en-US" dirty="0">
                <a:latin typeface="Times New Roman" panose="02020603050405020304" pitchFamily="18" charset="0"/>
                <a:cs typeface="Times New Roman" panose="02020603050405020304" pitchFamily="18" charset="0"/>
              </a:rPr>
              <a:t>(</a:t>
            </a:r>
            <a:r>
              <a:rPr lang="en-US" b="1" u="sng" dirty="0" err="1">
                <a:latin typeface="Times New Roman" panose="02020603050405020304" pitchFamily="18" charset="0"/>
                <a:cs typeface="Times New Roman" panose="02020603050405020304" pitchFamily="18" charset="0"/>
              </a:rPr>
              <a:t>IdTypeProduct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NameType</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IdEmployee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Product(</a:t>
            </a:r>
            <a:r>
              <a:rPr lang="en-US" b="1" u="sng" dirty="0" err="1">
                <a:latin typeface="Times New Roman" panose="02020603050405020304" pitchFamily="18" charset="0"/>
                <a:cs typeface="Times New Roman" panose="02020603050405020304" pitchFamily="18" charset="0"/>
              </a:rPr>
              <a:t>IdProduct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NameProduct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PriceProduct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Decriptions</a:t>
            </a:r>
            <a:r>
              <a:rPr lang="en-US" dirty="0">
                <a:latin typeface="Times New Roman" panose="02020603050405020304" pitchFamily="18" charset="0"/>
                <a:cs typeface="Times New Roman" panose="02020603050405020304" pitchFamily="18" charset="0"/>
              </a:rPr>
              <a:t>, Images, </a:t>
            </a:r>
            <a:r>
              <a:rPr lang="en-US" dirty="0" err="1">
                <a:latin typeface="Times New Roman" panose="02020603050405020304" pitchFamily="18" charset="0"/>
                <a:cs typeface="Times New Roman" panose="02020603050405020304" pitchFamily="18" charset="0"/>
              </a:rPr>
              <a:t>IsActive</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IdTypeProduct</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IdEmployee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Orders(</a:t>
            </a:r>
            <a:r>
              <a:rPr lang="en-US" b="1" u="sng" dirty="0" err="1">
                <a:latin typeface="Times New Roman" panose="02020603050405020304" pitchFamily="18" charset="0"/>
                <a:cs typeface="Times New Roman" panose="02020603050405020304" pitchFamily="18" charset="0"/>
              </a:rPr>
              <a:t>IdOrder</a:t>
            </a:r>
            <a:r>
              <a:rPr lang="en-US" dirty="0">
                <a:latin typeface="Times New Roman" panose="02020603050405020304" pitchFamily="18" charset="0"/>
                <a:cs typeface="Times New Roman" panose="02020603050405020304" pitchFamily="18" charset="0"/>
              </a:rPr>
              <a:t>, quantity, Total, </a:t>
            </a:r>
            <a:r>
              <a:rPr lang="en-US" dirty="0" err="1">
                <a:latin typeface="Times New Roman" panose="02020603050405020304" pitchFamily="18" charset="0"/>
                <a:cs typeface="Times New Roman" panose="02020603050405020304" pitchFamily="18" charset="0"/>
              </a:rPr>
              <a:t>CreateDate</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IdEmployee</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err="1">
                <a:latin typeface="Times New Roman" panose="02020603050405020304" pitchFamily="18" charset="0"/>
                <a:cs typeface="Times New Roman" panose="02020603050405020304" pitchFamily="18" charset="0"/>
              </a:rPr>
              <a:t>OrderDetail</a:t>
            </a:r>
            <a:r>
              <a:rPr lang="en-US" dirty="0">
                <a:latin typeface="Times New Roman" panose="02020603050405020304" pitchFamily="18" charset="0"/>
                <a:cs typeface="Times New Roman" panose="02020603050405020304" pitchFamily="18" charset="0"/>
              </a:rPr>
              <a:t>(</a:t>
            </a:r>
            <a:r>
              <a:rPr lang="en-US" b="1" u="sng" dirty="0" err="1">
                <a:latin typeface="Times New Roman" panose="02020603050405020304" pitchFamily="18" charset="0"/>
                <a:cs typeface="Times New Roman" panose="02020603050405020304" pitchFamily="18" charset="0"/>
              </a:rPr>
              <a:t>IdProduct</a:t>
            </a:r>
            <a:r>
              <a:rPr lang="en-US" dirty="0">
                <a:latin typeface="Times New Roman" panose="02020603050405020304" pitchFamily="18" charset="0"/>
                <a:cs typeface="Times New Roman" panose="02020603050405020304" pitchFamily="18" charset="0"/>
              </a:rPr>
              <a:t>, </a:t>
            </a:r>
            <a:r>
              <a:rPr lang="vi-VN" b="1" u="sng" dirty="0">
                <a:latin typeface="Times New Roman" panose="02020603050405020304" pitchFamily="18" charset="0"/>
                <a:cs typeface="Times New Roman" panose="02020603050405020304" pitchFamily="18" charset="0"/>
              </a:rPr>
              <a:t>IdOrder</a:t>
            </a:r>
            <a:r>
              <a:rPr lang="vi-VN" dirty="0">
                <a:latin typeface="Times New Roman" panose="02020603050405020304" pitchFamily="18" charset="0"/>
                <a:cs typeface="Times New Roman" panose="02020603050405020304" pitchFamily="18" charset="0"/>
              </a:rPr>
              <a:t>, quantity</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728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diagram</a:t>
            </a:r>
            <a:endParaRPr lang="en-US" sz="3200" dirty="0">
              <a:solidFill>
                <a:schemeClr val="bg1"/>
              </a:solidFill>
            </a:endParaRPr>
          </a:p>
        </p:txBody>
      </p:sp>
      <p:pic>
        <p:nvPicPr>
          <p:cNvPr id="4" name="Picture 3">
            <a:extLst>
              <a:ext uri="{FF2B5EF4-FFF2-40B4-BE49-F238E27FC236}">
                <a16:creationId xmlns:a16="http://schemas.microsoft.com/office/drawing/2014/main" id="{6632BD21-B972-D160-F5B9-97094E2A4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916" y="1204546"/>
            <a:ext cx="5288076" cy="5161085"/>
          </a:xfrm>
          <a:prstGeom prst="rect">
            <a:avLst/>
          </a:prstGeom>
        </p:spPr>
      </p:pic>
    </p:spTree>
    <p:extLst>
      <p:ext uri="{BB962C8B-B14F-4D97-AF65-F5344CB8AC3E}">
        <p14:creationId xmlns:p14="http://schemas.microsoft.com/office/powerpoint/2010/main" val="7367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TotalTime>
  <Words>598</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vt:lpstr>
      <vt:lpstr>Calibri Light</vt:lpstr>
      <vt:lpstr>Times New Roman</vt:lpstr>
      <vt:lpstr>Wingdings</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 khanh</dc:creator>
  <cp:lastModifiedBy>Cong Hao</cp:lastModifiedBy>
  <cp:revision>115</cp:revision>
  <dcterms:created xsi:type="dcterms:W3CDTF">2021-04-24T02:00:46Z</dcterms:created>
  <dcterms:modified xsi:type="dcterms:W3CDTF">2024-03-19T14:05:28Z</dcterms:modified>
</cp:coreProperties>
</file>